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5"/>
  </p:notesMasterIdLst>
  <p:handoutMasterIdLst>
    <p:handoutMasterId r:id="rId6"/>
  </p:handoutMasterIdLst>
  <p:sldIdLst>
    <p:sldId id="256" r:id="rId11"/>
    <p:sldId id="257" r:id="rId12"/>
    <p:sldId id="258" r:id="rId13"/>
    <p:sldId id="259" r:id="rId14"/>
    <p:sldId id="260" r:id="rId15"/>
    <p:sldId id="261" r:id="rId16"/>
    <p:sldId id="262" r:id="rId17"/>
    <p:sldId id="263" r:id="rId18"/>
    <p:sldId id="264" r:id="rId19"/>
    <p:sldId id="265" r:id="rId20"/>
    <p:sldId id="266" r:id="rId21"/>
    <p:sldId id="267" r:id="rId22"/>
    <p:sldId id="268" r:id="rId23"/>
    <p:sldId id="269" r:id="rId24"/>
    <p:sldId id="270" r:id="rId25"/>
    <p:sldId id="271" r:id="rId26"/>
    <p:sldId id="272" r:id="rId27"/>
    <p:sldId id="273" r:id="rId28"/>
    <p:sldId id="274" r:id="rId29"/>
    <p:sldId id="275" r:id="rId30"/>
    <p:sldId id="276" r:id="rId31"/>
    <p:sldId id="277" r:id="rId32"/>
    <p:sldId id="278" r:id="rId33"/>
    <p:sldId id="279" r:id="rId34"/>
    <p:sldId id="280" r:id="rId35"/>
    <p:sldId id="281" r:id="rId36"/>
    <p:sldId id="282" r:id="rId37"/>
    <p:sldId id="283" r:id="rId38"/>
    <p:sldId id="284" r:id="rId39"/>
    <p:sldId id="285" r:id="rId40"/>
    <p:sldId id="286" r:id="rId41"/>
    <p:sldId id="287" r:id="rId42"/>
    <p:sldId id="288" r:id="rId43"/>
    <p:sldId id="289" r:id="rId44"/>
    <p:sldId id="290" r:id="rId45"/>
    <p:sldId id="291" r:id="rId46"/>
    <p:sldId id="292" r:id="rId47"/>
    <p:sldId id="293" r:id="rId48"/>
    <p:sldId id="294" r:id="rId4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154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MasterView">
  <p:normalViewPr>
    <p:restoredLeft sz="14995" autoAdjust="0"/>
    <p:restoredTop sz="95677"/>
  </p:normalViewPr>
  <p:slideViewPr>
    <p:cSldViewPr snapToGrid="0" snapToObjects="1">
      <p:cViewPr varScale="1">
        <p:scale>
          <a:sx n="108" d="100"/>
          <a:sy n="108" d="100"/>
        </p:scale>
        <p:origin x="630" y="96"/>
      </p:cViewPr>
      <p:guideLst/>
    </p:cSldViewPr>
  </p:slideViewPr>
  <p:notesTextViewPr>
    <p:cViewPr>
      <p:scale>
        <a:sx n="1" d="1"/>
        <a:sy n="1" d="1"/>
      </p:scale>
      <p:origin x="0" y="0"/>
    </p:cViewPr>
  </p:notesTextViewPr>
  <p:notesViewPr>
    <p:cSldViewPr snapToGrid="0" snapToObjects="1">
      <p:cViewPr varScale="1">
        <p:scale>
          <a:sx n="81" d="100"/>
          <a:sy n="81" d="100"/>
        </p:scale>
        <p:origin x="3894" y="108"/>
      </p:cViewPr>
      <p:guideLst/>
    </p:cSldViewPr>
  </p:notes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notesMaster" Target="notesMasters/notesMaster1.xml"/><Relationship Id="rId6" Type="http://schemas.openxmlformats.org/officeDocument/2006/relationships/handoutMaster" Target="handoutMasters/handoutMaster1.xml"/><Relationship Id="rId7" Type="http://schemas.openxmlformats.org/officeDocument/2006/relationships/presProps" Target="presProps.xml"/><Relationship Id="rId8" Type="http://schemas.openxmlformats.org/officeDocument/2006/relationships/viewProps" Target="viewProps.xml"/><Relationship Id="rId9" Type="http://schemas.openxmlformats.org/officeDocument/2006/relationships/theme" Target="theme/theme1.xml"/><Relationship Id="rId10" Type="http://schemas.openxmlformats.org/officeDocument/2006/relationships/tableStyles" Target="tableStyles.xml"/><Relationship Id="rId11" Type="http://schemas.openxmlformats.org/officeDocument/2006/relationships/slide" Target="slides/slide1.xml"/><Relationship Id="rId12" Type="http://schemas.openxmlformats.org/officeDocument/2006/relationships/slide" Target="slides/slide2.xml"/><Relationship Id="rId13" Type="http://schemas.openxmlformats.org/officeDocument/2006/relationships/slide" Target="slides/slide3.xml"/><Relationship Id="rId14" Type="http://schemas.openxmlformats.org/officeDocument/2006/relationships/slide" Target="slides/slide4.xml"/><Relationship Id="rId15" Type="http://schemas.openxmlformats.org/officeDocument/2006/relationships/slide" Target="slides/slide5.xml"/><Relationship Id="rId16" Type="http://schemas.openxmlformats.org/officeDocument/2006/relationships/slide" Target="slides/slide6.xml"/><Relationship Id="rId17" Type="http://schemas.openxmlformats.org/officeDocument/2006/relationships/slide" Target="slides/slide7.xml"/><Relationship Id="rId18" Type="http://schemas.openxmlformats.org/officeDocument/2006/relationships/slide" Target="slides/slide8.xml"/><Relationship Id="rId19" Type="http://schemas.openxmlformats.org/officeDocument/2006/relationships/slide" Target="slides/slide9.xml"/><Relationship Id="rId20" Type="http://schemas.openxmlformats.org/officeDocument/2006/relationships/slide" Target="slides/slide10.xml"/><Relationship Id="rId21" Type="http://schemas.openxmlformats.org/officeDocument/2006/relationships/slide" Target="slides/slide11.xml"/><Relationship Id="rId22" Type="http://schemas.openxmlformats.org/officeDocument/2006/relationships/slide" Target="slides/slide12.xml"/><Relationship Id="rId23" Type="http://schemas.openxmlformats.org/officeDocument/2006/relationships/slide" Target="slides/slide13.xml"/><Relationship Id="rId24" Type="http://schemas.openxmlformats.org/officeDocument/2006/relationships/slide" Target="slides/slide14.xml"/><Relationship Id="rId25" Type="http://schemas.openxmlformats.org/officeDocument/2006/relationships/slide" Target="slides/slide15.xml"/><Relationship Id="rId26" Type="http://schemas.openxmlformats.org/officeDocument/2006/relationships/slide" Target="slides/slide16.xml"/><Relationship Id="rId27" Type="http://schemas.openxmlformats.org/officeDocument/2006/relationships/slide" Target="slides/slide17.xml"/><Relationship Id="rId28" Type="http://schemas.openxmlformats.org/officeDocument/2006/relationships/slide" Target="slides/slide18.xml"/><Relationship Id="rId29" Type="http://schemas.openxmlformats.org/officeDocument/2006/relationships/slide" Target="slides/slide19.xml"/><Relationship Id="rId30" Type="http://schemas.openxmlformats.org/officeDocument/2006/relationships/slide" Target="slides/slide20.xml"/><Relationship Id="rId31" Type="http://schemas.openxmlformats.org/officeDocument/2006/relationships/slide" Target="slides/slide21.xml"/><Relationship Id="rId32" Type="http://schemas.openxmlformats.org/officeDocument/2006/relationships/slide" Target="slides/slide22.xml"/><Relationship Id="rId33" Type="http://schemas.openxmlformats.org/officeDocument/2006/relationships/slide" Target="slides/slide23.xml"/><Relationship Id="rId34" Type="http://schemas.openxmlformats.org/officeDocument/2006/relationships/slide" Target="slides/slide24.xml"/><Relationship Id="rId35" Type="http://schemas.openxmlformats.org/officeDocument/2006/relationships/slide" Target="slides/slide25.xml"/><Relationship Id="rId36" Type="http://schemas.openxmlformats.org/officeDocument/2006/relationships/slide" Target="slides/slide26.xml"/><Relationship Id="rId37" Type="http://schemas.openxmlformats.org/officeDocument/2006/relationships/slide" Target="slides/slide27.xml"/><Relationship Id="rId38" Type="http://schemas.openxmlformats.org/officeDocument/2006/relationships/slide" Target="slides/slide28.xml"/><Relationship Id="rId39" Type="http://schemas.openxmlformats.org/officeDocument/2006/relationships/slide" Target="slides/slide29.xml"/><Relationship Id="rId40" Type="http://schemas.openxmlformats.org/officeDocument/2006/relationships/slide" Target="slides/slide30.xml"/><Relationship Id="rId41" Type="http://schemas.openxmlformats.org/officeDocument/2006/relationships/slide" Target="slides/slide31.xml"/><Relationship Id="rId42" Type="http://schemas.openxmlformats.org/officeDocument/2006/relationships/slide" Target="slides/slide32.xml"/><Relationship Id="rId43" Type="http://schemas.openxmlformats.org/officeDocument/2006/relationships/slide" Target="slides/slide33.xml"/><Relationship Id="rId44" Type="http://schemas.openxmlformats.org/officeDocument/2006/relationships/slide" Target="slides/slide34.xml"/><Relationship Id="rId45" Type="http://schemas.openxmlformats.org/officeDocument/2006/relationships/slide" Target="slides/slide35.xml"/><Relationship Id="rId46" Type="http://schemas.openxmlformats.org/officeDocument/2006/relationships/slide" Target="slides/slide36.xml"/><Relationship Id="rId47" Type="http://schemas.openxmlformats.org/officeDocument/2006/relationships/slide" Target="slides/slide37.xml"/><Relationship Id="rId48" Type="http://schemas.openxmlformats.org/officeDocument/2006/relationships/slide" Target="slides/slide38.xml"/><Relationship Id="rId49" Type="http://schemas.openxmlformats.org/officeDocument/2006/relationships/slide" Target="slides/slide39.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BF7B252-8E90-66C4-F94F-326FC3C48EF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a:extLst>
              <a:ext uri="{FF2B5EF4-FFF2-40B4-BE49-F238E27FC236}">
                <a16:creationId xmlns:a16="http://schemas.microsoft.com/office/drawing/2014/main" id="{9980B2CF-D92D-F8D8-8E48-F0AE1AD04AC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55047AB-D8BE-4658-96E3-C2AB66B937A7}" type="datetimeFigureOut">
              <a:rPr lang="en-AU" smtClean="0"/>
              <a:t>14/07/2025</a:t>
            </a:fld>
            <a:endParaRPr lang="en-AU"/>
          </a:p>
        </p:txBody>
      </p:sp>
      <p:sp>
        <p:nvSpPr>
          <p:cNvPr id="4" name="Footer Placeholder 3">
            <a:extLst>
              <a:ext uri="{FF2B5EF4-FFF2-40B4-BE49-F238E27FC236}">
                <a16:creationId xmlns:a16="http://schemas.microsoft.com/office/drawing/2014/main" id="{4E4F56BB-C67C-CB7F-66A7-362B9A41A94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5" name="Slide Number Placeholder 4">
            <a:extLst>
              <a:ext uri="{FF2B5EF4-FFF2-40B4-BE49-F238E27FC236}">
                <a16:creationId xmlns:a16="http://schemas.microsoft.com/office/drawing/2014/main" id="{3F2D1021-1AD5-F364-F040-DDB6FF0ED48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0279EBE-E731-469E-9215-BA1B16CF533C}" type="slidenum">
              <a:rPr lang="en-AU" smtClean="0"/>
              <a:t>‹#›</a:t>
            </a:fld>
            <a:endParaRPr lang="en-AU"/>
          </a:p>
        </p:txBody>
      </p:sp>
    </p:spTree>
    <p:extLst>
      <p:ext uri="{BB962C8B-B14F-4D97-AF65-F5344CB8AC3E}">
        <p14:creationId xmlns:p14="http://schemas.microsoft.com/office/powerpoint/2010/main" val="340010709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BF89F65-1DCB-9845-990C-CDC44DE929FA}" type="datetimeFigureOut">
              <a:rPr lang="en-US" smtClean="0"/>
              <a:t>7/14/2025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844321E-DC9E-9042-8ACD-8652D64133CE}" type="slidenum">
              <a:rPr lang="en-US" smtClean="0"/>
              <a:t>‹#›</a:t>
            </a:fld>
            <a:endParaRPr lang="en-US" dirty="0"/>
          </a:p>
        </p:txBody>
      </p:sp>
    </p:spTree>
    <p:extLst>
      <p:ext uri="{BB962C8B-B14F-4D97-AF65-F5344CB8AC3E}">
        <p14:creationId xmlns:p14="http://schemas.microsoft.com/office/powerpoint/2010/main" val="14970317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Slide (Center Title + Sub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2663687"/>
            <a:ext cx="9144000" cy="1434101"/>
          </a:xfrm>
          <a:prstGeom prst="rect">
            <a:avLst/>
          </a:prstGeom>
        </p:spPr>
        <p:txBody>
          <a:bodyPr anchor="b"/>
          <a:lstStyle>
            <a:lvl1pPr algn="ctr">
              <a:defRPr sz="6000" b="1">
                <a:solidFill>
                  <a:srgbClr val="001548"/>
                </a:solidFill>
              </a:defRPr>
            </a:lvl1pPr>
          </a:lstStyle>
          <a:p>
            <a:r>
              <a:rPr lang="en-US" dirty="0"/>
              <a:t>Click to edit Master title style</a:t>
            </a:r>
          </a:p>
        </p:txBody>
      </p:sp>
      <p:sp>
        <p:nvSpPr>
          <p:cNvPr id="3" name="Subtitle 2"/>
          <p:cNvSpPr>
            <a:spLocks noGrp="1"/>
          </p:cNvSpPr>
          <p:nvPr>
            <p:ph type="subTitle" idx="1"/>
          </p:nvPr>
        </p:nvSpPr>
        <p:spPr>
          <a:xfrm>
            <a:off x="1524000" y="4361935"/>
            <a:ext cx="9144000" cy="1136822"/>
          </a:xfrm>
          <a:prstGeom prst="rect">
            <a:avLst/>
          </a:prstGeom>
        </p:spPr>
        <p:txBody>
          <a:bodyPr/>
          <a:lstStyle>
            <a:lvl1pPr marL="0" indent="0" algn="ctr">
              <a:buNone/>
              <a:defRPr sz="2400">
                <a:solidFill>
                  <a:srgbClr val="001548"/>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467279208"/>
      </p:ext>
    </p:extLst>
  </p:cSld>
  <p:clrMapOvr>
    <a:masterClrMapping/>
  </p:clrMapOvr>
</p:sldLayout>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Slide (Center Title + Sub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2663687"/>
            <a:ext cx="9144000" cy="1434101"/>
          </a:xfrm>
          <a:prstGeom prst="rect">
            <a:avLst/>
          </a:prstGeom>
        </p:spPr>
        <p:txBody>
          <a:bodyPr anchor="b"/>
          <a:lstStyle>
            <a:lvl1pPr algn="ctr">
              <a:defRPr sz="6000" b="1">
                <a:solidFill>
                  <a:srgbClr val="001548"/>
                </a:solidFill>
              </a:defRPr>
            </a:lvl1pPr>
          </a:lstStyle>
          <a:p>
            <a:r>
              <a:rPr lang="en-US" dirty="0"/>
              <a:t>Click to edit Master title style</a:t>
            </a:r>
          </a:p>
        </p:txBody>
      </p:sp>
      <p:sp>
        <p:nvSpPr>
          <p:cNvPr id="3" name="Subtitle 2"/>
          <p:cNvSpPr>
            <a:spLocks noGrp="1"/>
          </p:cNvSpPr>
          <p:nvPr>
            <p:ph type="subTitle" idx="1"/>
          </p:nvPr>
        </p:nvSpPr>
        <p:spPr>
          <a:xfrm>
            <a:off x="1524000" y="4361935"/>
            <a:ext cx="9144000" cy="1136822"/>
          </a:xfrm>
          <a:prstGeom prst="rect">
            <a:avLst/>
          </a:prstGeom>
        </p:spPr>
        <p:txBody>
          <a:bodyPr/>
          <a:lstStyle>
            <a:lvl1pPr marL="0" indent="0" algn="ctr">
              <a:buNone/>
              <a:defRPr sz="2400">
                <a:solidFill>
                  <a:srgbClr val="001548"/>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4672792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General Content 1 colum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0207E1-0C40-D4F1-348E-26B6DCE48D4E}"/>
              </a:ext>
            </a:extLst>
          </p:cNvPr>
          <p:cNvSpPr>
            <a:spLocks noGrp="1"/>
          </p:cNvSpPr>
          <p:nvPr>
            <p:ph type="title"/>
          </p:nvPr>
        </p:nvSpPr>
        <p:spPr>
          <a:xfrm>
            <a:off x="2281286" y="455126"/>
            <a:ext cx="9247139" cy="701731"/>
          </a:xfrm>
          <a:prstGeom prst="rect">
            <a:avLst/>
          </a:prstGeom>
        </p:spPr>
        <p:txBody>
          <a:bodyPr anchor="ctr">
            <a:normAutofit/>
          </a:bodyPr>
          <a:lstStyle>
            <a:lvl1pPr algn="l">
              <a:defRPr sz="4400" b="1"/>
            </a:lvl1pPr>
          </a:lstStyle>
          <a:p>
            <a:r>
              <a:rPr lang="en-US"/>
              <a:t>Click to edit Master title style</a:t>
            </a:r>
            <a:endParaRPr lang="en-AU"/>
          </a:p>
        </p:txBody>
      </p:sp>
      <p:sp>
        <p:nvSpPr>
          <p:cNvPr id="5" name="Content Placeholder 4">
            <a:extLst>
              <a:ext uri="{FF2B5EF4-FFF2-40B4-BE49-F238E27FC236}">
                <a16:creationId xmlns:a16="http://schemas.microsoft.com/office/drawing/2014/main" id="{F3F34F11-0920-6B36-FFE3-2B79C29D1A26}"/>
              </a:ext>
            </a:extLst>
          </p:cNvPr>
          <p:cNvSpPr>
            <a:spLocks noGrp="1"/>
          </p:cNvSpPr>
          <p:nvPr>
            <p:ph sz="quarter" idx="10"/>
          </p:nvPr>
        </p:nvSpPr>
        <p:spPr>
          <a:xfrm>
            <a:off x="471488" y="1357313"/>
            <a:ext cx="11056937" cy="4940300"/>
          </a:xfrm>
          <a:prstGeom prst="rect">
            <a:avLst/>
          </a:prstGeo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Tree>
    <p:extLst>
      <p:ext uri="{BB962C8B-B14F-4D97-AF65-F5344CB8AC3E}">
        <p14:creationId xmlns:p14="http://schemas.microsoft.com/office/powerpoint/2010/main" val="23810516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General Content 1 colum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0207E1-0C40-D4F1-348E-26B6DCE48D4E}"/>
              </a:ext>
            </a:extLst>
          </p:cNvPr>
          <p:cNvSpPr>
            <a:spLocks noGrp="1"/>
          </p:cNvSpPr>
          <p:nvPr>
            <p:ph type="title"/>
          </p:nvPr>
        </p:nvSpPr>
        <p:spPr>
          <a:xfrm>
            <a:off x="2281286" y="455126"/>
            <a:ext cx="9247139" cy="701731"/>
          </a:xfrm>
          <a:prstGeom prst="rect">
            <a:avLst/>
          </a:prstGeom>
        </p:spPr>
        <p:txBody>
          <a:bodyPr anchor="ctr">
            <a:normAutofit/>
          </a:bodyPr>
          <a:lstStyle>
            <a:lvl1pPr algn="l">
              <a:defRPr sz="4400" b="1"/>
            </a:lvl1pPr>
          </a:lstStyle>
          <a:p>
            <a:r>
              <a:rPr lang="en-US"/>
              <a:t>Click to edit Master title style</a:t>
            </a:r>
            <a:endParaRPr lang="en-AU"/>
          </a:p>
        </p:txBody>
      </p:sp>
      <p:sp>
        <p:nvSpPr>
          <p:cNvPr id="5" name="Content Placeholder 4">
            <a:extLst>
              <a:ext uri="{FF2B5EF4-FFF2-40B4-BE49-F238E27FC236}">
                <a16:creationId xmlns:a16="http://schemas.microsoft.com/office/drawing/2014/main" id="{F3F34F11-0920-6B36-FFE3-2B79C29D1A26}"/>
              </a:ext>
            </a:extLst>
          </p:cNvPr>
          <p:cNvSpPr>
            <a:spLocks noGrp="1"/>
          </p:cNvSpPr>
          <p:nvPr>
            <p:ph sz="quarter" idx="10"/>
          </p:nvPr>
        </p:nvSpPr>
        <p:spPr>
          <a:xfrm>
            <a:off x="471488" y="1357313"/>
            <a:ext cx="11056937" cy="4940300"/>
          </a:xfrm>
          <a:prstGeom prst="rect">
            <a:avLst/>
          </a:prstGeo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Tree>
    <p:extLst>
      <p:ext uri="{BB962C8B-B14F-4D97-AF65-F5344CB8AC3E}">
        <p14:creationId xmlns:p14="http://schemas.microsoft.com/office/powerpoint/2010/main" val="23810516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eneral content 2 Column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B6284E9-DFFD-1643-6BA7-CAE2BF8DAE2F}"/>
              </a:ext>
            </a:extLst>
          </p:cNvPr>
          <p:cNvSpPr>
            <a:spLocks noGrp="1"/>
          </p:cNvSpPr>
          <p:nvPr>
            <p:ph type="title"/>
          </p:nvPr>
        </p:nvSpPr>
        <p:spPr>
          <a:xfrm>
            <a:off x="2290712" y="367646"/>
            <a:ext cx="9382176" cy="886120"/>
          </a:xfrm>
          <a:prstGeom prst="rect">
            <a:avLst/>
          </a:prstGeom>
        </p:spPr>
        <p:txBody>
          <a:bodyPr anchor="ctr">
            <a:normAutofit/>
          </a:bodyPr>
          <a:lstStyle>
            <a:lvl1pPr algn="l">
              <a:defRPr sz="4400" b="1"/>
            </a:lvl1pPr>
          </a:lstStyle>
          <a:p>
            <a:r>
              <a:rPr lang="en-US"/>
              <a:t>Click to edit Master title style</a:t>
            </a:r>
            <a:endParaRPr lang="en-AU"/>
          </a:p>
        </p:txBody>
      </p:sp>
      <p:sp>
        <p:nvSpPr>
          <p:cNvPr id="6" name="Content Placeholder 5">
            <a:extLst>
              <a:ext uri="{FF2B5EF4-FFF2-40B4-BE49-F238E27FC236}">
                <a16:creationId xmlns:a16="http://schemas.microsoft.com/office/drawing/2014/main" id="{351C0A0B-10D8-6D0B-B89F-083C79740243}"/>
              </a:ext>
            </a:extLst>
          </p:cNvPr>
          <p:cNvSpPr>
            <a:spLocks noGrp="1"/>
          </p:cNvSpPr>
          <p:nvPr>
            <p:ph sz="quarter" idx="10"/>
          </p:nvPr>
        </p:nvSpPr>
        <p:spPr>
          <a:xfrm>
            <a:off x="519113" y="1404938"/>
            <a:ext cx="5240337" cy="4967287"/>
          </a:xfrm>
          <a:prstGeom prst="rect">
            <a:avLst/>
          </a:prstGeo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8" name="Content Placeholder 7">
            <a:extLst>
              <a:ext uri="{FF2B5EF4-FFF2-40B4-BE49-F238E27FC236}">
                <a16:creationId xmlns:a16="http://schemas.microsoft.com/office/drawing/2014/main" id="{CA7D579F-7815-67F3-080E-1C58B1257C6C}"/>
              </a:ext>
            </a:extLst>
          </p:cNvPr>
          <p:cNvSpPr>
            <a:spLocks noGrp="1"/>
          </p:cNvSpPr>
          <p:nvPr>
            <p:ph sz="quarter" idx="11"/>
          </p:nvPr>
        </p:nvSpPr>
        <p:spPr>
          <a:xfrm>
            <a:off x="5938838" y="1404938"/>
            <a:ext cx="5734050" cy="4967287"/>
          </a:xfrm>
          <a:prstGeom prst="rect">
            <a:avLst/>
          </a:prstGeo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Tree>
    <p:extLst>
      <p:ext uri="{BB962C8B-B14F-4D97-AF65-F5344CB8AC3E}">
        <p14:creationId xmlns:p14="http://schemas.microsoft.com/office/powerpoint/2010/main" val="41762077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eneral content 2 Column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B6284E9-DFFD-1643-6BA7-CAE2BF8DAE2F}"/>
              </a:ext>
            </a:extLst>
          </p:cNvPr>
          <p:cNvSpPr>
            <a:spLocks noGrp="1"/>
          </p:cNvSpPr>
          <p:nvPr>
            <p:ph type="title"/>
          </p:nvPr>
        </p:nvSpPr>
        <p:spPr>
          <a:xfrm>
            <a:off x="2290712" y="367646"/>
            <a:ext cx="9382176" cy="886120"/>
          </a:xfrm>
          <a:prstGeom prst="rect">
            <a:avLst/>
          </a:prstGeom>
        </p:spPr>
        <p:txBody>
          <a:bodyPr anchor="ctr">
            <a:normAutofit/>
          </a:bodyPr>
          <a:lstStyle>
            <a:lvl1pPr algn="l">
              <a:defRPr sz="4400" b="1"/>
            </a:lvl1pPr>
          </a:lstStyle>
          <a:p>
            <a:r>
              <a:rPr lang="en-US"/>
              <a:t>Click to edit Master title style</a:t>
            </a:r>
            <a:endParaRPr lang="en-AU"/>
          </a:p>
        </p:txBody>
      </p:sp>
      <p:sp>
        <p:nvSpPr>
          <p:cNvPr id="6" name="Content Placeholder 5">
            <a:extLst>
              <a:ext uri="{FF2B5EF4-FFF2-40B4-BE49-F238E27FC236}">
                <a16:creationId xmlns:a16="http://schemas.microsoft.com/office/drawing/2014/main" id="{351C0A0B-10D8-6D0B-B89F-083C79740243}"/>
              </a:ext>
            </a:extLst>
          </p:cNvPr>
          <p:cNvSpPr>
            <a:spLocks noGrp="1"/>
          </p:cNvSpPr>
          <p:nvPr>
            <p:ph sz="quarter" idx="10"/>
          </p:nvPr>
        </p:nvSpPr>
        <p:spPr>
          <a:xfrm>
            <a:off x="519113" y="1404938"/>
            <a:ext cx="5240337" cy="4967287"/>
          </a:xfrm>
          <a:prstGeom prst="rect">
            <a:avLst/>
          </a:prstGeo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8" name="Content Placeholder 7">
            <a:extLst>
              <a:ext uri="{FF2B5EF4-FFF2-40B4-BE49-F238E27FC236}">
                <a16:creationId xmlns:a16="http://schemas.microsoft.com/office/drawing/2014/main" id="{CA7D579F-7815-67F3-080E-1C58B1257C6C}"/>
              </a:ext>
            </a:extLst>
          </p:cNvPr>
          <p:cNvSpPr>
            <a:spLocks noGrp="1"/>
          </p:cNvSpPr>
          <p:nvPr>
            <p:ph sz="quarter" idx="11"/>
          </p:nvPr>
        </p:nvSpPr>
        <p:spPr>
          <a:xfrm>
            <a:off x="5938838" y="1404938"/>
            <a:ext cx="5734050" cy="4967287"/>
          </a:xfrm>
          <a:prstGeom prst="rect">
            <a:avLst/>
          </a:prstGeo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Tree>
    <p:extLst>
      <p:ext uri="{BB962C8B-B14F-4D97-AF65-F5344CB8AC3E}">
        <p14:creationId xmlns:p14="http://schemas.microsoft.com/office/powerpoint/2010/main" val="41762077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hild content 1 colum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771045-D737-605E-3913-CAC665A5A9EB}"/>
              </a:ext>
            </a:extLst>
          </p:cNvPr>
          <p:cNvSpPr>
            <a:spLocks noGrp="1"/>
          </p:cNvSpPr>
          <p:nvPr>
            <p:ph type="title"/>
          </p:nvPr>
        </p:nvSpPr>
        <p:spPr>
          <a:xfrm>
            <a:off x="2375554" y="390889"/>
            <a:ext cx="9445658" cy="417300"/>
          </a:xfrm>
          <a:prstGeom prst="rect">
            <a:avLst/>
          </a:prstGeom>
        </p:spPr>
        <p:txBody>
          <a:bodyPr anchor="ctr">
            <a:normAutofit/>
          </a:bodyPr>
          <a:lstStyle>
            <a:lvl1pPr>
              <a:defRPr sz="2000" b="1"/>
            </a:lvl1pPr>
          </a:lstStyle>
          <a:p>
            <a:r>
              <a:rPr lang="en-US" dirty="0"/>
              <a:t>Click to edit Master title style</a:t>
            </a:r>
            <a:endParaRPr lang="en-AU" dirty="0"/>
          </a:p>
        </p:txBody>
      </p:sp>
      <p:sp>
        <p:nvSpPr>
          <p:cNvPr id="3" name="Subtitle 2">
            <a:extLst>
              <a:ext uri="{FF2B5EF4-FFF2-40B4-BE49-F238E27FC236}">
                <a16:creationId xmlns:a16="http://schemas.microsoft.com/office/drawing/2014/main" id="{8062316E-89A4-342F-C435-98F7215E2025}"/>
              </a:ext>
            </a:extLst>
          </p:cNvPr>
          <p:cNvSpPr>
            <a:spLocks noGrp="1"/>
          </p:cNvSpPr>
          <p:nvPr>
            <p:ph type="subTitle" idx="1"/>
          </p:nvPr>
        </p:nvSpPr>
        <p:spPr>
          <a:xfrm>
            <a:off x="3186260" y="836312"/>
            <a:ext cx="8634952" cy="417300"/>
          </a:xfrm>
          <a:prstGeom prst="rect">
            <a:avLst/>
          </a:prstGeom>
        </p:spPr>
        <p:txBody>
          <a:bodyPr anchor="ctr">
            <a:normAutofit/>
          </a:bodyPr>
          <a:lstStyle>
            <a:lvl1pPr marL="0" indent="0" algn="l">
              <a:buNone/>
              <a:defRPr sz="3200" b="1">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a:t>
            </a:r>
          </a:p>
        </p:txBody>
      </p:sp>
      <p:sp>
        <p:nvSpPr>
          <p:cNvPr id="7" name="Content Placeholder 6">
            <a:extLst>
              <a:ext uri="{FF2B5EF4-FFF2-40B4-BE49-F238E27FC236}">
                <a16:creationId xmlns:a16="http://schemas.microsoft.com/office/drawing/2014/main" id="{8D62A657-439B-EB60-7EBA-D92F47272B8C}"/>
              </a:ext>
            </a:extLst>
          </p:cNvPr>
          <p:cNvSpPr>
            <a:spLocks noGrp="1"/>
          </p:cNvSpPr>
          <p:nvPr>
            <p:ph sz="quarter" idx="10"/>
          </p:nvPr>
        </p:nvSpPr>
        <p:spPr>
          <a:xfrm>
            <a:off x="555624" y="1357460"/>
            <a:ext cx="11124185" cy="4959203"/>
          </a:xfrm>
          <a:prstGeom prst="rect">
            <a:avLst/>
          </a:prstGeom>
        </p:spPr>
        <p:txBody>
          <a:bodyPr anchor="ct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Tree>
    <p:extLst>
      <p:ext uri="{BB962C8B-B14F-4D97-AF65-F5344CB8AC3E}">
        <p14:creationId xmlns:p14="http://schemas.microsoft.com/office/powerpoint/2010/main" val="40474772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hild content 1 colum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771045-D737-605E-3913-CAC665A5A9EB}"/>
              </a:ext>
            </a:extLst>
          </p:cNvPr>
          <p:cNvSpPr>
            <a:spLocks noGrp="1"/>
          </p:cNvSpPr>
          <p:nvPr>
            <p:ph type="title"/>
          </p:nvPr>
        </p:nvSpPr>
        <p:spPr>
          <a:xfrm>
            <a:off x="2375554" y="390889"/>
            <a:ext cx="9445658" cy="417300"/>
          </a:xfrm>
          <a:prstGeom prst="rect">
            <a:avLst/>
          </a:prstGeom>
        </p:spPr>
        <p:txBody>
          <a:bodyPr anchor="ctr">
            <a:normAutofit/>
          </a:bodyPr>
          <a:lstStyle>
            <a:lvl1pPr>
              <a:defRPr sz="2000" b="1"/>
            </a:lvl1pPr>
          </a:lstStyle>
          <a:p>
            <a:r>
              <a:rPr lang="en-US" dirty="0"/>
              <a:t>Click to edit Master title style</a:t>
            </a:r>
            <a:endParaRPr lang="en-AU" dirty="0"/>
          </a:p>
        </p:txBody>
      </p:sp>
      <p:sp>
        <p:nvSpPr>
          <p:cNvPr id="3" name="Subtitle 2">
            <a:extLst>
              <a:ext uri="{FF2B5EF4-FFF2-40B4-BE49-F238E27FC236}">
                <a16:creationId xmlns:a16="http://schemas.microsoft.com/office/drawing/2014/main" id="{8062316E-89A4-342F-C435-98F7215E2025}"/>
              </a:ext>
            </a:extLst>
          </p:cNvPr>
          <p:cNvSpPr>
            <a:spLocks noGrp="1"/>
          </p:cNvSpPr>
          <p:nvPr>
            <p:ph type="subTitle" idx="1"/>
          </p:nvPr>
        </p:nvSpPr>
        <p:spPr>
          <a:xfrm>
            <a:off x="3186260" y="836312"/>
            <a:ext cx="8634952" cy="417300"/>
          </a:xfrm>
          <a:prstGeom prst="rect">
            <a:avLst/>
          </a:prstGeom>
        </p:spPr>
        <p:txBody>
          <a:bodyPr anchor="ctr">
            <a:normAutofit/>
          </a:bodyPr>
          <a:lstStyle>
            <a:lvl1pPr marL="0" indent="0" algn="l">
              <a:buNone/>
              <a:defRPr sz="3200" b="1">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a:t>
            </a:r>
          </a:p>
        </p:txBody>
      </p:sp>
      <p:sp>
        <p:nvSpPr>
          <p:cNvPr id="7" name="Content Placeholder 6">
            <a:extLst>
              <a:ext uri="{FF2B5EF4-FFF2-40B4-BE49-F238E27FC236}">
                <a16:creationId xmlns:a16="http://schemas.microsoft.com/office/drawing/2014/main" id="{8D62A657-439B-EB60-7EBA-D92F47272B8C}"/>
              </a:ext>
            </a:extLst>
          </p:cNvPr>
          <p:cNvSpPr>
            <a:spLocks noGrp="1"/>
          </p:cNvSpPr>
          <p:nvPr>
            <p:ph sz="quarter" idx="10"/>
          </p:nvPr>
        </p:nvSpPr>
        <p:spPr>
          <a:xfrm>
            <a:off x="555624" y="1357460"/>
            <a:ext cx="11124185" cy="4959203"/>
          </a:xfrm>
          <a:prstGeom prst="rect">
            <a:avLst/>
          </a:prstGeom>
        </p:spPr>
        <p:txBody>
          <a:bodyPr anchor="ct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Tree>
    <p:extLst>
      <p:ext uri="{BB962C8B-B14F-4D97-AF65-F5344CB8AC3E}">
        <p14:creationId xmlns:p14="http://schemas.microsoft.com/office/powerpoint/2010/main" val="40474772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ild Content 2 column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06AF4E-5173-8960-7D69-90E3A0D4C155}"/>
              </a:ext>
            </a:extLst>
          </p:cNvPr>
          <p:cNvSpPr>
            <a:spLocks noGrp="1"/>
          </p:cNvSpPr>
          <p:nvPr>
            <p:ph type="title"/>
          </p:nvPr>
        </p:nvSpPr>
        <p:spPr>
          <a:xfrm>
            <a:off x="2375554" y="409223"/>
            <a:ext cx="9455085" cy="369332"/>
          </a:xfrm>
          <a:prstGeom prst="rect">
            <a:avLst/>
          </a:prstGeom>
        </p:spPr>
        <p:txBody>
          <a:bodyPr anchor="ctr">
            <a:normAutofit/>
          </a:bodyPr>
          <a:lstStyle>
            <a:lvl1pPr algn="l">
              <a:defRPr sz="2000" b="1"/>
            </a:lvl1pPr>
          </a:lstStyle>
          <a:p>
            <a:r>
              <a:rPr lang="en-US" dirty="0"/>
              <a:t>Click to edit Master title style</a:t>
            </a:r>
            <a:endParaRPr lang="en-AU" dirty="0"/>
          </a:p>
        </p:txBody>
      </p:sp>
      <p:sp>
        <p:nvSpPr>
          <p:cNvPr id="3" name="Subtitle 2">
            <a:extLst>
              <a:ext uri="{FF2B5EF4-FFF2-40B4-BE49-F238E27FC236}">
                <a16:creationId xmlns:a16="http://schemas.microsoft.com/office/drawing/2014/main" id="{8C79B9C4-1211-6280-270B-6D497398CF5F}"/>
              </a:ext>
            </a:extLst>
          </p:cNvPr>
          <p:cNvSpPr>
            <a:spLocks noGrp="1"/>
          </p:cNvSpPr>
          <p:nvPr>
            <p:ph type="subTitle" idx="1"/>
          </p:nvPr>
        </p:nvSpPr>
        <p:spPr>
          <a:xfrm>
            <a:off x="3101418" y="778555"/>
            <a:ext cx="8719793" cy="475057"/>
          </a:xfrm>
          <a:prstGeom prst="rect">
            <a:avLst/>
          </a:prstGeom>
        </p:spPr>
        <p:txBody>
          <a:bodyPr anchor="ctr">
            <a:normAutofit/>
          </a:bodyPr>
          <a:lstStyle>
            <a:lvl1pPr marL="0" indent="0" algn="l">
              <a:buNone/>
              <a:defRPr sz="3200" b="1">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5" name="Content Placeholder 4">
            <a:extLst>
              <a:ext uri="{FF2B5EF4-FFF2-40B4-BE49-F238E27FC236}">
                <a16:creationId xmlns:a16="http://schemas.microsoft.com/office/drawing/2014/main" id="{5A5C83A4-AE0B-89C3-5F60-9D7E17594FD7}"/>
              </a:ext>
            </a:extLst>
          </p:cNvPr>
          <p:cNvSpPr>
            <a:spLocks noGrp="1"/>
          </p:cNvSpPr>
          <p:nvPr>
            <p:ph sz="quarter" idx="10"/>
          </p:nvPr>
        </p:nvSpPr>
        <p:spPr>
          <a:xfrm>
            <a:off x="490538" y="1423988"/>
            <a:ext cx="5457825" cy="4883150"/>
          </a:xfrm>
          <a:prstGeom prst="rect">
            <a:avLst/>
          </a:prstGeom>
        </p:spPr>
        <p:txBody>
          <a:bodyPr anchor="ct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7" name="Content Placeholder 6">
            <a:extLst>
              <a:ext uri="{FF2B5EF4-FFF2-40B4-BE49-F238E27FC236}">
                <a16:creationId xmlns:a16="http://schemas.microsoft.com/office/drawing/2014/main" id="{7F53A26C-38AD-0903-640F-848A3E946F02}"/>
              </a:ext>
            </a:extLst>
          </p:cNvPr>
          <p:cNvSpPr>
            <a:spLocks noGrp="1"/>
          </p:cNvSpPr>
          <p:nvPr>
            <p:ph sz="quarter" idx="11"/>
          </p:nvPr>
        </p:nvSpPr>
        <p:spPr>
          <a:xfrm>
            <a:off x="6096000" y="1423988"/>
            <a:ext cx="5605463" cy="4883150"/>
          </a:xfrm>
          <a:prstGeom prst="rect">
            <a:avLst/>
          </a:prstGeom>
        </p:spPr>
        <p:txBody>
          <a:bodyPr anchor="ct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Tree>
    <p:extLst>
      <p:ext uri="{BB962C8B-B14F-4D97-AF65-F5344CB8AC3E}">
        <p14:creationId xmlns:p14="http://schemas.microsoft.com/office/powerpoint/2010/main" val="1337122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ild Content 2 column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06AF4E-5173-8960-7D69-90E3A0D4C155}"/>
              </a:ext>
            </a:extLst>
          </p:cNvPr>
          <p:cNvSpPr>
            <a:spLocks noGrp="1"/>
          </p:cNvSpPr>
          <p:nvPr>
            <p:ph type="title"/>
          </p:nvPr>
        </p:nvSpPr>
        <p:spPr>
          <a:xfrm>
            <a:off x="2375554" y="409223"/>
            <a:ext cx="9455085" cy="369332"/>
          </a:xfrm>
          <a:prstGeom prst="rect">
            <a:avLst/>
          </a:prstGeom>
        </p:spPr>
        <p:txBody>
          <a:bodyPr anchor="ctr">
            <a:normAutofit/>
          </a:bodyPr>
          <a:lstStyle>
            <a:lvl1pPr algn="l">
              <a:defRPr sz="2000" b="1"/>
            </a:lvl1pPr>
          </a:lstStyle>
          <a:p>
            <a:r>
              <a:rPr lang="en-US" dirty="0"/>
              <a:t>Click to edit Master title style</a:t>
            </a:r>
            <a:endParaRPr lang="en-AU" dirty="0"/>
          </a:p>
        </p:txBody>
      </p:sp>
      <p:sp>
        <p:nvSpPr>
          <p:cNvPr id="3" name="Subtitle 2">
            <a:extLst>
              <a:ext uri="{FF2B5EF4-FFF2-40B4-BE49-F238E27FC236}">
                <a16:creationId xmlns:a16="http://schemas.microsoft.com/office/drawing/2014/main" id="{8C79B9C4-1211-6280-270B-6D497398CF5F}"/>
              </a:ext>
            </a:extLst>
          </p:cNvPr>
          <p:cNvSpPr>
            <a:spLocks noGrp="1"/>
          </p:cNvSpPr>
          <p:nvPr>
            <p:ph type="subTitle" idx="1"/>
          </p:nvPr>
        </p:nvSpPr>
        <p:spPr>
          <a:xfrm>
            <a:off x="3101418" y="778555"/>
            <a:ext cx="8719793" cy="475057"/>
          </a:xfrm>
          <a:prstGeom prst="rect">
            <a:avLst/>
          </a:prstGeom>
        </p:spPr>
        <p:txBody>
          <a:bodyPr anchor="ctr">
            <a:normAutofit/>
          </a:bodyPr>
          <a:lstStyle>
            <a:lvl1pPr marL="0" indent="0" algn="l">
              <a:buNone/>
              <a:defRPr sz="3200" b="1">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5" name="Content Placeholder 4">
            <a:extLst>
              <a:ext uri="{FF2B5EF4-FFF2-40B4-BE49-F238E27FC236}">
                <a16:creationId xmlns:a16="http://schemas.microsoft.com/office/drawing/2014/main" id="{5A5C83A4-AE0B-89C3-5F60-9D7E17594FD7}"/>
              </a:ext>
            </a:extLst>
          </p:cNvPr>
          <p:cNvSpPr>
            <a:spLocks noGrp="1"/>
          </p:cNvSpPr>
          <p:nvPr>
            <p:ph sz="quarter" idx="10"/>
          </p:nvPr>
        </p:nvSpPr>
        <p:spPr>
          <a:xfrm>
            <a:off x="490538" y="1423988"/>
            <a:ext cx="5457825" cy="4883150"/>
          </a:xfrm>
          <a:prstGeom prst="rect">
            <a:avLst/>
          </a:prstGeom>
        </p:spPr>
        <p:txBody>
          <a:bodyPr anchor="ct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7" name="Content Placeholder 6">
            <a:extLst>
              <a:ext uri="{FF2B5EF4-FFF2-40B4-BE49-F238E27FC236}">
                <a16:creationId xmlns:a16="http://schemas.microsoft.com/office/drawing/2014/main" id="{7F53A26C-38AD-0903-640F-848A3E946F02}"/>
              </a:ext>
            </a:extLst>
          </p:cNvPr>
          <p:cNvSpPr>
            <a:spLocks noGrp="1"/>
          </p:cNvSpPr>
          <p:nvPr>
            <p:ph sz="quarter" idx="11"/>
          </p:nvPr>
        </p:nvSpPr>
        <p:spPr>
          <a:xfrm>
            <a:off x="6096000" y="1423988"/>
            <a:ext cx="5605463" cy="4883150"/>
          </a:xfrm>
          <a:prstGeom prst="rect">
            <a:avLst/>
          </a:prstGeom>
        </p:spPr>
        <p:txBody>
          <a:bodyPr anchor="ct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Tree>
    <p:extLst>
      <p:ext uri="{BB962C8B-B14F-4D97-AF65-F5344CB8AC3E}">
        <p14:creationId xmlns:p14="http://schemas.microsoft.com/office/powerpoint/2010/main" val="1337122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nteractive Activity 1 Column">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10FEE8B-99AD-8ACB-CE26-7DC715E1166F}"/>
              </a:ext>
            </a:extLst>
          </p:cNvPr>
          <p:cNvSpPr>
            <a:spLocks noGrp="1"/>
          </p:cNvSpPr>
          <p:nvPr>
            <p:ph type="title"/>
          </p:nvPr>
        </p:nvSpPr>
        <p:spPr>
          <a:xfrm>
            <a:off x="585788" y="1567431"/>
            <a:ext cx="11106150" cy="540495"/>
          </a:xfrm>
          <a:prstGeom prst="rect">
            <a:avLst/>
          </a:prstGeom>
        </p:spPr>
        <p:txBody>
          <a:bodyPr anchor="ctr">
            <a:normAutofit/>
          </a:bodyPr>
          <a:lstStyle>
            <a:lvl1pPr algn="ctr">
              <a:defRPr sz="2400" b="1">
                <a:solidFill>
                  <a:srgbClr val="001548"/>
                </a:solidFill>
                <a:latin typeface="+mn-lt"/>
              </a:defRPr>
            </a:lvl1pPr>
          </a:lstStyle>
          <a:p>
            <a:r>
              <a:rPr lang="en-US" dirty="0"/>
              <a:t>Click to edit Master title style</a:t>
            </a:r>
            <a:endParaRPr lang="en-AU" dirty="0"/>
          </a:p>
        </p:txBody>
      </p:sp>
      <p:sp>
        <p:nvSpPr>
          <p:cNvPr id="7" name="Content Placeholder 6">
            <a:extLst>
              <a:ext uri="{FF2B5EF4-FFF2-40B4-BE49-F238E27FC236}">
                <a16:creationId xmlns:a16="http://schemas.microsoft.com/office/drawing/2014/main" id="{09C3C267-E856-3759-C3B6-6E993913622C}"/>
              </a:ext>
            </a:extLst>
          </p:cNvPr>
          <p:cNvSpPr>
            <a:spLocks noGrp="1"/>
          </p:cNvSpPr>
          <p:nvPr>
            <p:ph sz="quarter" idx="10"/>
          </p:nvPr>
        </p:nvSpPr>
        <p:spPr>
          <a:xfrm>
            <a:off x="722791" y="1837679"/>
            <a:ext cx="10631009" cy="4309122"/>
          </a:xfrm>
          <a:prstGeom prst="rect">
            <a:avLst/>
          </a:prstGeo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9" name="Text Placeholder 8">
            <a:extLst>
              <a:ext uri="{FF2B5EF4-FFF2-40B4-BE49-F238E27FC236}">
                <a16:creationId xmlns:a16="http://schemas.microsoft.com/office/drawing/2014/main" id="{3B045C84-B87E-08B2-07B1-E7313EF3D5ED}"/>
              </a:ext>
            </a:extLst>
          </p:cNvPr>
          <p:cNvSpPr>
            <a:spLocks noGrp="1"/>
          </p:cNvSpPr>
          <p:nvPr>
            <p:ph type="body" sz="quarter" idx="11" hasCustomPrompt="1"/>
          </p:nvPr>
        </p:nvSpPr>
        <p:spPr>
          <a:xfrm>
            <a:off x="585788" y="6373813"/>
            <a:ext cx="11106150" cy="400050"/>
          </a:xfrm>
          <a:prstGeom prst="rect">
            <a:avLst/>
          </a:prstGeom>
        </p:spPr>
        <p:txBody>
          <a:bodyPr anchor="ctr">
            <a:normAutofit/>
          </a:bodyPr>
          <a:lstStyle>
            <a:lvl1pPr marL="0" indent="0">
              <a:buNone/>
              <a:defRPr sz="2000">
                <a:solidFill>
                  <a:schemeClr val="bg1">
                    <a:lumMod val="95000"/>
                  </a:schemeClr>
                </a:solidFill>
              </a:defRPr>
            </a:lvl1pPr>
          </a:lstStyle>
          <a:p>
            <a:pPr lvl="0"/>
            <a:r>
              <a:rPr lang="en-US" dirty="0"/>
              <a:t>answer</a:t>
            </a:r>
            <a:endParaRPr lang="en-AU" dirty="0"/>
          </a:p>
        </p:txBody>
      </p:sp>
      <p:sp>
        <p:nvSpPr>
          <p:cNvPr id="2" name="Subtitle 2">
            <a:extLst>
              <a:ext uri="{FF2B5EF4-FFF2-40B4-BE49-F238E27FC236}">
                <a16:creationId xmlns:a16="http://schemas.microsoft.com/office/drawing/2014/main" id="{FD8DBCCE-998F-DB36-8CF5-393F3CC1871B}"/>
              </a:ext>
            </a:extLst>
          </p:cNvPr>
          <p:cNvSpPr>
            <a:spLocks noGrp="1"/>
          </p:cNvSpPr>
          <p:nvPr>
            <p:ph type="subTitle" idx="1"/>
          </p:nvPr>
        </p:nvSpPr>
        <p:spPr>
          <a:xfrm>
            <a:off x="8092126" y="751909"/>
            <a:ext cx="3261674" cy="658944"/>
          </a:xfrm>
          <a:prstGeom prst="rect">
            <a:avLst/>
          </a:prstGeom>
        </p:spPr>
        <p:txBody>
          <a:bodyPr anchor="ctr">
            <a:normAutofit/>
          </a:bodyPr>
          <a:lstStyle>
            <a:lvl1pPr marL="0" indent="0" algn="ctr">
              <a:buNone/>
              <a:defRPr sz="1800" b="1">
                <a:solidFill>
                  <a:srgbClr val="001548"/>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23716026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nteractive Activity 1 Column">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10FEE8B-99AD-8ACB-CE26-7DC715E1166F}"/>
              </a:ext>
            </a:extLst>
          </p:cNvPr>
          <p:cNvSpPr>
            <a:spLocks noGrp="1"/>
          </p:cNvSpPr>
          <p:nvPr>
            <p:ph type="title"/>
          </p:nvPr>
        </p:nvSpPr>
        <p:spPr>
          <a:xfrm>
            <a:off x="585788" y="1567431"/>
            <a:ext cx="11106150" cy="540495"/>
          </a:xfrm>
          <a:prstGeom prst="rect">
            <a:avLst/>
          </a:prstGeom>
        </p:spPr>
        <p:txBody>
          <a:bodyPr anchor="ctr">
            <a:normAutofit/>
          </a:bodyPr>
          <a:lstStyle>
            <a:lvl1pPr algn="ctr">
              <a:defRPr sz="2400" b="1">
                <a:solidFill>
                  <a:srgbClr val="001548"/>
                </a:solidFill>
                <a:latin typeface="+mn-lt"/>
              </a:defRPr>
            </a:lvl1pPr>
          </a:lstStyle>
          <a:p>
            <a:r>
              <a:rPr lang="en-US" dirty="0"/>
              <a:t>Click to edit Master title style</a:t>
            </a:r>
            <a:endParaRPr lang="en-AU" dirty="0"/>
          </a:p>
        </p:txBody>
      </p:sp>
      <p:sp>
        <p:nvSpPr>
          <p:cNvPr id="7" name="Content Placeholder 6">
            <a:extLst>
              <a:ext uri="{FF2B5EF4-FFF2-40B4-BE49-F238E27FC236}">
                <a16:creationId xmlns:a16="http://schemas.microsoft.com/office/drawing/2014/main" id="{09C3C267-E856-3759-C3B6-6E993913622C}"/>
              </a:ext>
            </a:extLst>
          </p:cNvPr>
          <p:cNvSpPr>
            <a:spLocks noGrp="1"/>
          </p:cNvSpPr>
          <p:nvPr>
            <p:ph sz="quarter" idx="10"/>
          </p:nvPr>
        </p:nvSpPr>
        <p:spPr>
          <a:xfrm>
            <a:off x="722791" y="1837679"/>
            <a:ext cx="10631009" cy="4309122"/>
          </a:xfrm>
          <a:prstGeom prst="rect">
            <a:avLst/>
          </a:prstGeo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9" name="Text Placeholder 8">
            <a:extLst>
              <a:ext uri="{FF2B5EF4-FFF2-40B4-BE49-F238E27FC236}">
                <a16:creationId xmlns:a16="http://schemas.microsoft.com/office/drawing/2014/main" id="{3B045C84-B87E-08B2-07B1-E7313EF3D5ED}"/>
              </a:ext>
            </a:extLst>
          </p:cNvPr>
          <p:cNvSpPr>
            <a:spLocks noGrp="1"/>
          </p:cNvSpPr>
          <p:nvPr>
            <p:ph type="body" sz="quarter" idx="11" hasCustomPrompt="1"/>
          </p:nvPr>
        </p:nvSpPr>
        <p:spPr>
          <a:xfrm>
            <a:off x="585788" y="6373813"/>
            <a:ext cx="11106150" cy="400050"/>
          </a:xfrm>
          <a:prstGeom prst="rect">
            <a:avLst/>
          </a:prstGeom>
        </p:spPr>
        <p:txBody>
          <a:bodyPr anchor="ctr">
            <a:normAutofit/>
          </a:bodyPr>
          <a:lstStyle>
            <a:lvl1pPr marL="0" indent="0">
              <a:buNone/>
              <a:defRPr sz="2000">
                <a:solidFill>
                  <a:schemeClr val="bg1">
                    <a:lumMod val="95000"/>
                  </a:schemeClr>
                </a:solidFill>
              </a:defRPr>
            </a:lvl1pPr>
          </a:lstStyle>
          <a:p>
            <a:pPr lvl="0"/>
            <a:r>
              <a:rPr lang="en-US" dirty="0"/>
              <a:t>answer</a:t>
            </a:r>
            <a:endParaRPr lang="en-AU" dirty="0"/>
          </a:p>
        </p:txBody>
      </p:sp>
      <p:sp>
        <p:nvSpPr>
          <p:cNvPr id="2" name="Subtitle 2">
            <a:extLst>
              <a:ext uri="{FF2B5EF4-FFF2-40B4-BE49-F238E27FC236}">
                <a16:creationId xmlns:a16="http://schemas.microsoft.com/office/drawing/2014/main" id="{FD8DBCCE-998F-DB36-8CF5-393F3CC1871B}"/>
              </a:ext>
            </a:extLst>
          </p:cNvPr>
          <p:cNvSpPr>
            <a:spLocks noGrp="1"/>
          </p:cNvSpPr>
          <p:nvPr>
            <p:ph type="subTitle" idx="1"/>
          </p:nvPr>
        </p:nvSpPr>
        <p:spPr>
          <a:xfrm>
            <a:off x="8092126" y="751909"/>
            <a:ext cx="3261674" cy="658944"/>
          </a:xfrm>
          <a:prstGeom prst="rect">
            <a:avLst/>
          </a:prstGeom>
        </p:spPr>
        <p:txBody>
          <a:bodyPr anchor="ctr">
            <a:normAutofit/>
          </a:bodyPr>
          <a:lstStyle>
            <a:lvl1pPr marL="0" indent="0" algn="ctr">
              <a:buNone/>
              <a:defRPr sz="1800" b="1">
                <a:solidFill>
                  <a:srgbClr val="001548"/>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23716026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nteractive Activity 2 columns">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B6448AB-BFB0-DD9B-B8D4-C071A2F1DC6D}"/>
              </a:ext>
            </a:extLst>
          </p:cNvPr>
          <p:cNvSpPr>
            <a:spLocks noGrp="1"/>
          </p:cNvSpPr>
          <p:nvPr>
            <p:ph type="title"/>
          </p:nvPr>
        </p:nvSpPr>
        <p:spPr>
          <a:xfrm>
            <a:off x="678402" y="1586529"/>
            <a:ext cx="10700536" cy="364086"/>
          </a:xfrm>
          <a:prstGeom prst="rect">
            <a:avLst/>
          </a:prstGeom>
        </p:spPr>
        <p:txBody>
          <a:bodyPr anchor="ctr">
            <a:normAutofit/>
          </a:bodyPr>
          <a:lstStyle>
            <a:lvl1pPr algn="ctr">
              <a:defRPr sz="2400" b="1">
                <a:solidFill>
                  <a:srgbClr val="001548"/>
                </a:solidFill>
                <a:latin typeface="+mn-lt"/>
              </a:defRPr>
            </a:lvl1pPr>
          </a:lstStyle>
          <a:p>
            <a:r>
              <a:rPr lang="en-US" dirty="0"/>
              <a:t>Click to edit Master title style</a:t>
            </a:r>
            <a:endParaRPr lang="en-AU" dirty="0"/>
          </a:p>
        </p:txBody>
      </p:sp>
      <p:sp>
        <p:nvSpPr>
          <p:cNvPr id="10" name="Content Placeholder 9">
            <a:extLst>
              <a:ext uri="{FF2B5EF4-FFF2-40B4-BE49-F238E27FC236}">
                <a16:creationId xmlns:a16="http://schemas.microsoft.com/office/drawing/2014/main" id="{8B159E88-BB25-7C09-C1B1-6D446D362111}"/>
              </a:ext>
            </a:extLst>
          </p:cNvPr>
          <p:cNvSpPr>
            <a:spLocks noGrp="1"/>
          </p:cNvSpPr>
          <p:nvPr>
            <p:ph sz="quarter" idx="11"/>
          </p:nvPr>
        </p:nvSpPr>
        <p:spPr>
          <a:xfrm>
            <a:off x="678402" y="1846555"/>
            <a:ext cx="5257800" cy="4355612"/>
          </a:xfrm>
          <a:prstGeom prst="rect">
            <a:avLst/>
          </a:prstGeo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12" name="Content Placeholder 11">
            <a:extLst>
              <a:ext uri="{FF2B5EF4-FFF2-40B4-BE49-F238E27FC236}">
                <a16:creationId xmlns:a16="http://schemas.microsoft.com/office/drawing/2014/main" id="{32DF629E-605E-E31A-91B4-B32DE4CEDECC}"/>
              </a:ext>
            </a:extLst>
          </p:cNvPr>
          <p:cNvSpPr>
            <a:spLocks noGrp="1"/>
          </p:cNvSpPr>
          <p:nvPr>
            <p:ph sz="quarter" idx="12"/>
          </p:nvPr>
        </p:nvSpPr>
        <p:spPr>
          <a:xfrm>
            <a:off x="6121138" y="1846556"/>
            <a:ext cx="5257800" cy="4355612"/>
          </a:xfrm>
          <a:prstGeom prst="rect">
            <a:avLst/>
          </a:prstGeo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3" name="Text Placeholder 2">
            <a:extLst>
              <a:ext uri="{FF2B5EF4-FFF2-40B4-BE49-F238E27FC236}">
                <a16:creationId xmlns:a16="http://schemas.microsoft.com/office/drawing/2014/main" id="{3ED917FA-DFAF-4D3E-CCCC-1905C9EE0F2B}"/>
              </a:ext>
            </a:extLst>
          </p:cNvPr>
          <p:cNvSpPr>
            <a:spLocks noGrp="1"/>
          </p:cNvSpPr>
          <p:nvPr>
            <p:ph type="body" sz="quarter" idx="13" hasCustomPrompt="1"/>
          </p:nvPr>
        </p:nvSpPr>
        <p:spPr>
          <a:xfrm>
            <a:off x="585788" y="6356350"/>
            <a:ext cx="11088687" cy="407988"/>
          </a:xfrm>
          <a:prstGeom prst="rect">
            <a:avLst/>
          </a:prstGeom>
        </p:spPr>
        <p:txBody>
          <a:bodyPr anchor="ctr">
            <a:normAutofit/>
          </a:bodyPr>
          <a:lstStyle>
            <a:lvl1pPr marL="0" indent="0">
              <a:buNone/>
              <a:defRPr sz="1800">
                <a:solidFill>
                  <a:schemeClr val="bg1">
                    <a:lumMod val="95000"/>
                  </a:schemeClr>
                </a:solidFill>
              </a:defRPr>
            </a:lvl1pPr>
          </a:lstStyle>
          <a:p>
            <a:pPr lvl="0"/>
            <a:r>
              <a:rPr lang="en-US" sz="2000" dirty="0"/>
              <a:t>answer</a:t>
            </a:r>
            <a:endParaRPr lang="en-AU" dirty="0"/>
          </a:p>
        </p:txBody>
      </p:sp>
      <p:sp>
        <p:nvSpPr>
          <p:cNvPr id="2" name="Subtitle 2">
            <a:extLst>
              <a:ext uri="{FF2B5EF4-FFF2-40B4-BE49-F238E27FC236}">
                <a16:creationId xmlns:a16="http://schemas.microsoft.com/office/drawing/2014/main" id="{31CCA867-34F8-FE66-C7B8-4A1DA1CF5845}"/>
              </a:ext>
            </a:extLst>
          </p:cNvPr>
          <p:cNvSpPr>
            <a:spLocks noGrp="1"/>
          </p:cNvSpPr>
          <p:nvPr>
            <p:ph type="subTitle" idx="1"/>
          </p:nvPr>
        </p:nvSpPr>
        <p:spPr>
          <a:xfrm>
            <a:off x="8117264" y="774664"/>
            <a:ext cx="3261674" cy="658944"/>
          </a:xfrm>
          <a:prstGeom prst="rect">
            <a:avLst/>
          </a:prstGeom>
        </p:spPr>
        <p:txBody>
          <a:bodyPr anchor="ctr">
            <a:normAutofit/>
          </a:bodyPr>
          <a:lstStyle>
            <a:lvl1pPr marL="0" indent="0" algn="ctr">
              <a:buNone/>
              <a:defRPr sz="2000" b="1">
                <a:solidFill>
                  <a:srgbClr val="001548"/>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3148211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nteractive Activity 2 columns">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B6448AB-BFB0-DD9B-B8D4-C071A2F1DC6D}"/>
              </a:ext>
            </a:extLst>
          </p:cNvPr>
          <p:cNvSpPr>
            <a:spLocks noGrp="1"/>
          </p:cNvSpPr>
          <p:nvPr>
            <p:ph type="title"/>
          </p:nvPr>
        </p:nvSpPr>
        <p:spPr>
          <a:xfrm>
            <a:off x="678402" y="1586529"/>
            <a:ext cx="10700536" cy="364086"/>
          </a:xfrm>
          <a:prstGeom prst="rect">
            <a:avLst/>
          </a:prstGeom>
        </p:spPr>
        <p:txBody>
          <a:bodyPr anchor="ctr">
            <a:normAutofit/>
          </a:bodyPr>
          <a:lstStyle>
            <a:lvl1pPr algn="ctr">
              <a:defRPr sz="2400" b="1">
                <a:solidFill>
                  <a:srgbClr val="001548"/>
                </a:solidFill>
                <a:latin typeface="+mn-lt"/>
              </a:defRPr>
            </a:lvl1pPr>
          </a:lstStyle>
          <a:p>
            <a:r>
              <a:rPr lang="en-US" dirty="0"/>
              <a:t>Click to edit Master title style</a:t>
            </a:r>
            <a:endParaRPr lang="en-AU" dirty="0"/>
          </a:p>
        </p:txBody>
      </p:sp>
      <p:sp>
        <p:nvSpPr>
          <p:cNvPr id="10" name="Content Placeholder 9">
            <a:extLst>
              <a:ext uri="{FF2B5EF4-FFF2-40B4-BE49-F238E27FC236}">
                <a16:creationId xmlns:a16="http://schemas.microsoft.com/office/drawing/2014/main" id="{8B159E88-BB25-7C09-C1B1-6D446D362111}"/>
              </a:ext>
            </a:extLst>
          </p:cNvPr>
          <p:cNvSpPr>
            <a:spLocks noGrp="1"/>
          </p:cNvSpPr>
          <p:nvPr>
            <p:ph sz="quarter" idx="11"/>
          </p:nvPr>
        </p:nvSpPr>
        <p:spPr>
          <a:xfrm>
            <a:off x="678402" y="1846555"/>
            <a:ext cx="5257800" cy="4355612"/>
          </a:xfrm>
          <a:prstGeom prst="rect">
            <a:avLst/>
          </a:prstGeo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12" name="Content Placeholder 11">
            <a:extLst>
              <a:ext uri="{FF2B5EF4-FFF2-40B4-BE49-F238E27FC236}">
                <a16:creationId xmlns:a16="http://schemas.microsoft.com/office/drawing/2014/main" id="{32DF629E-605E-E31A-91B4-B32DE4CEDECC}"/>
              </a:ext>
            </a:extLst>
          </p:cNvPr>
          <p:cNvSpPr>
            <a:spLocks noGrp="1"/>
          </p:cNvSpPr>
          <p:nvPr>
            <p:ph sz="quarter" idx="12"/>
          </p:nvPr>
        </p:nvSpPr>
        <p:spPr>
          <a:xfrm>
            <a:off x="6121138" y="1846556"/>
            <a:ext cx="5257800" cy="4355612"/>
          </a:xfrm>
          <a:prstGeom prst="rect">
            <a:avLst/>
          </a:prstGeo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3" name="Text Placeholder 2">
            <a:extLst>
              <a:ext uri="{FF2B5EF4-FFF2-40B4-BE49-F238E27FC236}">
                <a16:creationId xmlns:a16="http://schemas.microsoft.com/office/drawing/2014/main" id="{3ED917FA-DFAF-4D3E-CCCC-1905C9EE0F2B}"/>
              </a:ext>
            </a:extLst>
          </p:cNvPr>
          <p:cNvSpPr>
            <a:spLocks noGrp="1"/>
          </p:cNvSpPr>
          <p:nvPr>
            <p:ph type="body" sz="quarter" idx="13" hasCustomPrompt="1"/>
          </p:nvPr>
        </p:nvSpPr>
        <p:spPr>
          <a:xfrm>
            <a:off x="585788" y="6356350"/>
            <a:ext cx="11088687" cy="407988"/>
          </a:xfrm>
          <a:prstGeom prst="rect">
            <a:avLst/>
          </a:prstGeom>
        </p:spPr>
        <p:txBody>
          <a:bodyPr anchor="ctr">
            <a:normAutofit/>
          </a:bodyPr>
          <a:lstStyle>
            <a:lvl1pPr marL="0" indent="0">
              <a:buNone/>
              <a:defRPr sz="1800">
                <a:solidFill>
                  <a:schemeClr val="bg1">
                    <a:lumMod val="95000"/>
                  </a:schemeClr>
                </a:solidFill>
              </a:defRPr>
            </a:lvl1pPr>
          </a:lstStyle>
          <a:p>
            <a:pPr lvl="0"/>
            <a:r>
              <a:rPr lang="en-US" sz="2000" dirty="0"/>
              <a:t>answer</a:t>
            </a:r>
            <a:endParaRPr lang="en-AU" dirty="0"/>
          </a:p>
        </p:txBody>
      </p:sp>
      <p:sp>
        <p:nvSpPr>
          <p:cNvPr id="2" name="Subtitle 2">
            <a:extLst>
              <a:ext uri="{FF2B5EF4-FFF2-40B4-BE49-F238E27FC236}">
                <a16:creationId xmlns:a16="http://schemas.microsoft.com/office/drawing/2014/main" id="{31CCA867-34F8-FE66-C7B8-4A1DA1CF5845}"/>
              </a:ext>
            </a:extLst>
          </p:cNvPr>
          <p:cNvSpPr>
            <a:spLocks noGrp="1"/>
          </p:cNvSpPr>
          <p:nvPr>
            <p:ph type="subTitle" idx="1"/>
          </p:nvPr>
        </p:nvSpPr>
        <p:spPr>
          <a:xfrm>
            <a:off x="8117264" y="774664"/>
            <a:ext cx="3261674" cy="658944"/>
          </a:xfrm>
          <a:prstGeom prst="rect">
            <a:avLst/>
          </a:prstGeom>
        </p:spPr>
        <p:txBody>
          <a:bodyPr anchor="ctr">
            <a:normAutofit/>
          </a:bodyPr>
          <a:lstStyle>
            <a:lvl1pPr marL="0" indent="0" algn="ctr">
              <a:buNone/>
              <a:defRPr sz="2000" b="1">
                <a:solidFill>
                  <a:srgbClr val="001548"/>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31482113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los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693A3BC-AC94-0D22-4DA4-EC18E3D719BD}"/>
              </a:ext>
            </a:extLst>
          </p:cNvPr>
          <p:cNvSpPr>
            <a:spLocks noGrp="1"/>
          </p:cNvSpPr>
          <p:nvPr>
            <p:ph type="title"/>
          </p:nvPr>
        </p:nvSpPr>
        <p:spPr>
          <a:xfrm>
            <a:off x="715652" y="4654321"/>
            <a:ext cx="10515600" cy="1325563"/>
          </a:xfrm>
          <a:prstGeom prst="rect">
            <a:avLst/>
          </a:prstGeom>
        </p:spPr>
        <p:txBody>
          <a:bodyPr anchor="ctr">
            <a:normAutofit/>
          </a:bodyPr>
          <a:lstStyle>
            <a:lvl1pPr algn="ctr">
              <a:defRPr sz="4400" b="1"/>
            </a:lvl1pPr>
          </a:lstStyle>
          <a:p>
            <a:r>
              <a:rPr lang="en-US"/>
              <a:t>Click to edit Master title style</a:t>
            </a:r>
            <a:endParaRPr lang="en-AU"/>
          </a:p>
        </p:txBody>
      </p:sp>
    </p:spTree>
    <p:extLst>
      <p:ext uri="{BB962C8B-B14F-4D97-AF65-F5344CB8AC3E}">
        <p14:creationId xmlns:p14="http://schemas.microsoft.com/office/powerpoint/2010/main" val="30969429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los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693A3BC-AC94-0D22-4DA4-EC18E3D719BD}"/>
              </a:ext>
            </a:extLst>
          </p:cNvPr>
          <p:cNvSpPr>
            <a:spLocks noGrp="1"/>
          </p:cNvSpPr>
          <p:nvPr>
            <p:ph type="title"/>
          </p:nvPr>
        </p:nvSpPr>
        <p:spPr>
          <a:xfrm>
            <a:off x="715652" y="4654321"/>
            <a:ext cx="10515600" cy="1325563"/>
          </a:xfrm>
          <a:prstGeom prst="rect">
            <a:avLst/>
          </a:prstGeom>
        </p:spPr>
        <p:txBody>
          <a:bodyPr anchor="ctr">
            <a:normAutofit/>
          </a:bodyPr>
          <a:lstStyle>
            <a:lvl1pPr algn="ctr">
              <a:defRPr sz="4400" b="1"/>
            </a:lvl1pPr>
          </a:lstStyle>
          <a:p>
            <a:r>
              <a:rPr lang="en-US"/>
              <a:t>Click to edit Master title style</a:t>
            </a:r>
            <a:endParaRPr lang="en-AU"/>
          </a:p>
        </p:txBody>
      </p:sp>
    </p:spTree>
    <p:extLst>
      <p:ext uri="{BB962C8B-B14F-4D97-AF65-F5344CB8AC3E}">
        <p14:creationId xmlns:p14="http://schemas.microsoft.com/office/powerpoint/2010/main" val="30969429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F6201915-BC85-8396-6FCE-C57DF85AA82A}"/>
              </a:ext>
            </a:extLst>
          </p:cNvPr>
          <p:cNvSpPr>
            <a:spLocks noGrp="1"/>
          </p:cNvSpPr>
          <p:nvPr>
            <p:ph type="title"/>
          </p:nvPr>
        </p:nvSpPr>
        <p:spPr>
          <a:xfrm>
            <a:off x="838200" y="2766218"/>
            <a:ext cx="10515600" cy="1325563"/>
          </a:xfrm>
          <a:prstGeom prst="rect">
            <a:avLst/>
          </a:prstGeom>
        </p:spPr>
        <p:txBody>
          <a:bodyPr anchor="ctr"/>
          <a:lstStyle>
            <a:lvl1pPr algn="ctr">
              <a:defRPr sz="4400" b="1"/>
            </a:lvl1pPr>
          </a:lstStyle>
          <a:p>
            <a:r>
              <a:rPr lang="en-US"/>
              <a:t>Click to edit Master title style</a:t>
            </a:r>
            <a:endParaRPr lang="en-AU"/>
          </a:p>
        </p:txBody>
      </p:sp>
    </p:spTree>
    <p:extLst>
      <p:ext uri="{BB962C8B-B14F-4D97-AF65-F5344CB8AC3E}">
        <p14:creationId xmlns:p14="http://schemas.microsoft.com/office/powerpoint/2010/main" val="9998909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F6201915-BC85-8396-6FCE-C57DF85AA82A}"/>
              </a:ext>
            </a:extLst>
          </p:cNvPr>
          <p:cNvSpPr>
            <a:spLocks noGrp="1"/>
          </p:cNvSpPr>
          <p:nvPr>
            <p:ph type="title"/>
          </p:nvPr>
        </p:nvSpPr>
        <p:spPr>
          <a:xfrm>
            <a:off x="838200" y="2766218"/>
            <a:ext cx="10515600" cy="1325563"/>
          </a:xfrm>
          <a:prstGeom prst="rect">
            <a:avLst/>
          </a:prstGeom>
        </p:spPr>
        <p:txBody>
          <a:bodyPr anchor="ctr"/>
          <a:lstStyle>
            <a:lvl1pPr algn="ctr">
              <a:defRPr sz="4400" b="1"/>
            </a:lvl1pPr>
          </a:lstStyle>
          <a:p>
            <a:r>
              <a:rPr lang="en-US"/>
              <a:t>Click to edit Master title style</a:t>
            </a:r>
            <a:endParaRPr lang="en-AU"/>
          </a:p>
        </p:txBody>
      </p:sp>
    </p:spTree>
    <p:extLst>
      <p:ext uri="{BB962C8B-B14F-4D97-AF65-F5344CB8AC3E}">
        <p14:creationId xmlns:p14="http://schemas.microsoft.com/office/powerpoint/2010/main" val="999890961"/>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theme" Target="../theme/theme1.xml"/><Relationship Id="rId11" Type="http://schemas.openxmlformats.org/officeDocument/2006/relationships/image" Target="../media/image1.jpg"/></Relationships>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theme" Target="../theme/theme1.xml"/><Relationship Id="rId11"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33805520"/>
      </p:ext>
    </p:extLst>
  </p:cSld>
  <p:clrMap bg1="lt1" tx1="dk1" bg2="lt2" tx2="dk2" accent1="accent1" accent2="accent2" accent3="accent3" accent4="accent4" accent5="accent5" accent6="accent6" hlink="hlink" folHlink="folHlink"/>
  <p:sldLayoutIdLst>
    <p:sldLayoutId id="2147483649" r:id="rId1"/>
    <p:sldLayoutId id="2147483657" r:id="rId2"/>
    <p:sldLayoutId id="2147483658" r:id="rId3"/>
    <p:sldLayoutId id="2147483662" r:id="rId4"/>
    <p:sldLayoutId id="2147483663" r:id="rId5"/>
    <p:sldLayoutId id="2147483659" r:id="rId6"/>
    <p:sldLayoutId id="2147483660" r:id="rId7"/>
    <p:sldLayoutId id="2147483661" r:id="rId8"/>
    <p:sldLayoutId id="2147483651" r:id="rId9"/>
  </p:sldLayoutIdLst>
  <p:txStyles>
    <p:titleStyle>
      <a:lvl1pPr algn="l" defTabSz="914400" rtl="0" eaLnBrk="1" latinLnBrk="0" hangingPunct="1">
        <a:lnSpc>
          <a:spcPct val="90000"/>
        </a:lnSpc>
        <a:spcBef>
          <a:spcPct val="0"/>
        </a:spcBef>
        <a:buNone/>
        <a:defRPr sz="36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rgbClr val="001548"/>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1548"/>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1548"/>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1548"/>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1548"/>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33805520"/>
      </p:ext>
    </p:extLst>
  </p:cSld>
  <p:clrMap bg1="lt1" tx1="dk1" bg2="lt2" tx2="dk2" accent1="accent1" accent2="accent2" accent3="accent3" accent4="accent4" accent5="accent5" accent6="accent6" hlink="hlink" folHlink="folHlink"/>
  <p:sldLayoutIdLst>
    <p:sldLayoutId id="2147483649" r:id="rId1"/>
    <p:sldLayoutId id="2147483657" r:id="rId2"/>
    <p:sldLayoutId id="2147483658" r:id="rId3"/>
    <p:sldLayoutId id="2147483662" r:id="rId4"/>
    <p:sldLayoutId id="2147483663" r:id="rId5"/>
    <p:sldLayoutId id="2147483659" r:id="rId6"/>
    <p:sldLayoutId id="2147483660" r:id="rId7"/>
    <p:sldLayoutId id="2147483661" r:id="rId8"/>
    <p:sldLayoutId id="2147483651" r:id="rId9"/>
  </p:sldLayoutIdLst>
  <p:txStyles>
    <p:titleStyle>
      <a:lvl1pPr algn="l" defTabSz="914400" rtl="0" eaLnBrk="1" latinLnBrk="0" hangingPunct="1">
        <a:lnSpc>
          <a:spcPct val="90000"/>
        </a:lnSpc>
        <a:spcBef>
          <a:spcPct val="0"/>
        </a:spcBef>
        <a:buNone/>
        <a:defRPr sz="36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rgbClr val="001548"/>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1548"/>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1548"/>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1548"/>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1548"/>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ctrTitle"/>
          </p:nvPr>
        </p:nvSpPr>
        <p:spPr/>
        <p:txBody>
          <a:bodyPr/>
          <a:lstStyle/>
          <a:p>
            <a:r>
              <a:t>Ethics for the Digital Forensic Examiner and Expert Witness.</a:t>
            </a:r>
          </a:p>
        </p:txBody>
      </p:sp>
      <p:sp>
        <p:nvSpPr>
          <p:cNvPr id="3" name="Subtitle 2"/>
          <p:cNvSpPr>
            <a:spLocks noGrp="1"/>
          </p:cNvSpPr>
          <p:nvPr>
            <p:ph type="subTitle" idx="1"/>
          </p:nvPr>
        </p:nvSpPr>
        <p:spPr/>
        <p:txBody>
          <a:bodyPr/>
          <a:lstStyle/>
          <a:p>
            <a:r>
              <a:t>Week 12, Lecture 1</a:t>
            </a:r>
          </a:p>
          <a:p>
            <a:r>
              <a:t>Digital Forensic | ICT312</a:t>
            </a:r>
          </a:p>
        </p:txBody>
      </p:sp>
    </p:spTree>
  </p:cSld>
  <p:clrMapOvr>
    <a:masterClrMapping/>
  </p:clrMapOvr>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Organizations with Codes of Ethics</a:t>
            </a:r>
          </a:p>
        </p:txBody>
      </p:sp>
      <p:sp>
        <p:nvSpPr>
          <p:cNvPr id="3" name="Subtitle 2"/>
          <p:cNvSpPr>
            <a:spLocks noGrp="1"/>
          </p:cNvSpPr>
          <p:nvPr>
            <p:ph type="subTitle" idx="1"/>
          </p:nvPr>
        </p:nvSpPr>
        <p:spPr/>
        <p:txBody>
          <a:bodyPr/>
          <a:lstStyle/>
          <a:p>
            <a:r>
              <a:t>International Society of Forensic Computer Examiners</a:t>
            </a:r>
          </a:p>
        </p:txBody>
      </p:sp>
      <p:sp>
        <p:nvSpPr>
          <p:cNvPr id="4" name="Content Placeholder 3"/>
          <p:cNvSpPr>
            <a:spLocks noGrp="1"/>
          </p:cNvSpPr>
          <p:nvPr>
            <p:ph idx="10" sz="quarter"/>
          </p:nvPr>
        </p:nvSpPr>
        <p:spPr/>
        <p:txBody>
          <a:bodyPr>
            <a:normAutofit/>
          </a:bodyPr>
          <a:lstStyle/>
          <a:p>
            <a:pPr>
              <a:defRPr sz="2000"/>
            </a:pPr>
            <a:r>
              <a:t>Maintain the utmost objectivity in all forensic examinations and present findings accurately.</a:t>
            </a:r>
          </a:p>
          <a:p>
            <a:pPr>
              <a:defRPr sz="2000"/>
            </a:pPr>
            <a:r>
              <a:t>Conduct examinations based on established, validated principles.</a:t>
            </a:r>
          </a:p>
          <a:p>
            <a:pPr>
              <a:defRPr sz="2000"/>
            </a:pPr>
            <a:r>
              <a:t>Testify truthfully in all matters before any board, court, or proceeding.</a:t>
            </a:r>
          </a:p>
          <a:p>
            <a:pPr>
              <a:defRPr sz="2000"/>
            </a:pPr>
            <a:r>
              <a:t>Avoid any action that would appear to be a conflict of interest.</a:t>
            </a:r>
          </a:p>
          <a:p>
            <a:pPr>
              <a:defRPr sz="2000"/>
            </a:pPr>
            <a:r>
              <a:t>Never misrepresent training, credentials, or association membership.</a:t>
            </a:r>
          </a:p>
          <a:p>
            <a:pPr>
              <a:defRPr sz="2000"/>
            </a:pPr>
            <a:r>
              <a:t>Never reveal any confidential matters or knowledge learned in an examination without an order from a court of competent jurisdiction or the client’s express permission.</a:t>
            </a:r>
          </a:p>
          <a:p>
            <a:pPr>
              <a:defRPr sz="2000"/>
            </a:pPr>
            <a:r>
              <a:t>Report other members who violate the code of conduct to the ISFCE.</a:t>
            </a:r>
          </a:p>
        </p:txBody>
      </p:sp>
      <p:sp>
        <p:nvSpPr>
          <p:cNvPr id="5" name="Content Placeholder 4"/>
          <p:cNvSpPr>
            <a:spLocks noGrp="1"/>
          </p:cNvSpPr>
          <p:nvPr>
            <p:ph idx="11" sz="quarter"/>
          </p:nvPr>
        </p:nvSpPr>
        <p:spPr/>
        <p:txBody>
          <a:bodyPr>
            <a:normAutofit/>
          </a:bodyPr>
          <a:lstStyle/>
          <a:p>
            <a:pPr>
              <a:defRPr sz="2200"/>
            </a:pPr>
            <a:r>
              <a:t>Certified Computer Examiner (CCE) certification includes ethical standards for examiners.</a:t>
            </a:r>
          </a:p>
          <a:p>
            <a:pPr>
              <a:defRPr sz="2200"/>
            </a:pPr>
            <a:r>
              <a:t>For more information: www.isfce.com/ethics2.htm</a:t>
            </a:r>
          </a:p>
        </p:txBody>
      </p:sp>
    </p:spTree>
  </p:cSld>
  <p:clrMapOvr>
    <a:masterClrMapping/>
  </p:clrMapOvr>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Organizations with Codes of Ethics</a:t>
            </a:r>
          </a:p>
        </p:txBody>
      </p:sp>
      <p:sp>
        <p:nvSpPr>
          <p:cNvPr id="3" name="Subtitle 2"/>
          <p:cNvSpPr>
            <a:spLocks noGrp="1"/>
          </p:cNvSpPr>
          <p:nvPr>
            <p:ph type="subTitle" idx="1"/>
          </p:nvPr>
        </p:nvSpPr>
        <p:spPr/>
        <p:txBody>
          <a:bodyPr/>
          <a:lstStyle/>
          <a:p>
            <a:r>
              <a:t>International High Technology Crime Investigation Association</a:t>
            </a:r>
          </a:p>
        </p:txBody>
      </p:sp>
      <p:sp>
        <p:nvSpPr>
          <p:cNvPr id="4" name="Content Placeholder 3"/>
          <p:cNvSpPr>
            <a:spLocks noGrp="1"/>
          </p:cNvSpPr>
          <p:nvPr>
            <p:ph idx="10" sz="quarter"/>
          </p:nvPr>
        </p:nvSpPr>
        <p:spPr/>
        <p:txBody>
          <a:bodyPr>
            <a:normAutofit/>
          </a:bodyPr>
          <a:lstStyle/>
          <a:p>
            <a:pPr>
              <a:defRPr sz="2200"/>
            </a:pPr>
            <a:r>
              <a:t>The HTCIA Code of Ethics outlines professional standards for members.</a:t>
            </a:r>
          </a:p>
          <a:p>
            <a:pPr>
              <a:defRPr sz="2200"/>
            </a:pPr>
            <a:r>
              <a:t>Core values include:</a:t>
            </a:r>
          </a:p>
          <a:p>
            <a:pPr>
              <a:defRPr sz="2200"/>
            </a:pPr>
            <a:r>
              <a:t>  • Commitment to uncovering truth through digital investigation techniques.</a:t>
            </a:r>
          </a:p>
          <a:p>
            <a:pPr>
              <a:defRPr sz="2200"/>
            </a:pPr>
            <a:r>
              <a:t>  • Ensuring no wrongful convictions by using effective methods.</a:t>
            </a:r>
          </a:p>
          <a:p>
            <a:pPr>
              <a:defRPr sz="2200"/>
            </a:pPr>
            <a:r>
              <a:t>  • Maintaining integrity through best practices in investigative and digital forensics.</a:t>
            </a:r>
          </a:p>
          <a:p>
            <a:pPr>
              <a:defRPr sz="2200"/>
            </a:pPr>
            <a:r>
              <a:t>  • Utilizing specialized techniques for gathering digital evidence.</a:t>
            </a:r>
          </a:p>
        </p:txBody>
      </p:sp>
    </p:spTree>
  </p:cSld>
  <p:clrMapOvr>
    <a:masterClrMapping/>
  </p:clrMapOvr>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Organizations with Codes of Ethics</a:t>
            </a:r>
          </a:p>
        </p:txBody>
      </p:sp>
      <p:sp>
        <p:nvSpPr>
          <p:cNvPr id="3" name="Subtitle 2"/>
          <p:cNvSpPr>
            <a:spLocks noGrp="1"/>
          </p:cNvSpPr>
          <p:nvPr>
            <p:ph type="subTitle" idx="1"/>
          </p:nvPr>
        </p:nvSpPr>
        <p:spPr/>
        <p:txBody>
          <a:bodyPr/>
          <a:lstStyle/>
          <a:p>
            <a:r>
              <a:t>American Bar Association</a:t>
            </a:r>
          </a:p>
        </p:txBody>
      </p:sp>
      <p:sp>
        <p:nvSpPr>
          <p:cNvPr id="4" name="Content Placeholder 3"/>
          <p:cNvSpPr>
            <a:spLocks noGrp="1"/>
          </p:cNvSpPr>
          <p:nvPr>
            <p:ph idx="10" sz="quarter"/>
          </p:nvPr>
        </p:nvSpPr>
        <p:spPr/>
        <p:txBody>
          <a:bodyPr>
            <a:normAutofit/>
          </a:bodyPr>
          <a:lstStyle/>
          <a:p>
            <a:pPr>
              <a:defRPr sz="2000"/>
            </a:pPr>
            <a:r>
              <a:t>The American Bar Association (ABA) is not a licensing body but establishes professional conduct standards.</a:t>
            </a:r>
          </a:p>
          <a:p>
            <a:pPr>
              <a:defRPr sz="2000"/>
            </a:pPr>
            <a:r>
              <a:t>The ABA's Model Code of Professional Responsibility (Model Code) and its successor, the Model Rules of Professional Conduct (Model Rules), form the basis for state licensing codes.</a:t>
            </a:r>
          </a:p>
          <a:p>
            <a:pPr>
              <a:defRPr sz="2000"/>
            </a:pPr>
            <a:r>
              <a:t>Attorneys are licensed by individual states in the U.S.</a:t>
            </a:r>
          </a:p>
          <a:p>
            <a:pPr>
              <a:defRPr sz="2000"/>
            </a:pPr>
            <a:r>
              <a:t>The ABA emphasizes that expert witnesses do not owe a duty of loyalty to their clients, unlike attorneys.</a:t>
            </a:r>
          </a:p>
          <a:p>
            <a:pPr>
              <a:defRPr sz="2000"/>
            </a:pPr>
            <a:r>
              <a:t>Expert witnesses still have a duty to truth regarding facts observed or opinions rendered.</a:t>
            </a:r>
          </a:p>
        </p:txBody>
      </p:sp>
    </p:spTree>
  </p:cSld>
  <p:clrMapOvr>
    <a:masterClrMapping/>
  </p:clrMapOvr>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Knowledge Check: Organizations with Codes of Ethics</a:t>
            </a:r>
          </a:p>
        </p:txBody>
      </p:sp>
      <p:sp>
        <p:nvSpPr>
          <p:cNvPr id="3" name="Content Placeholder 2"/>
          <p:cNvSpPr>
            <a:spLocks noGrp="1"/>
          </p:cNvSpPr>
          <p:nvPr>
            <p:ph idx="10" sz="quarter"/>
          </p:nvPr>
        </p:nvSpPr>
        <p:spPr/>
        <p:txBody>
          <a:bodyPr>
            <a:normAutofit/>
          </a:bodyPr>
          <a:lstStyle/>
          <a:p/>
          <a:p>
            <a:pPr>
              <a:defRPr b="1"/>
            </a:pPr>
            <a:r>
              <a:t>Which of the following best explains how the ethical guidelines of professional organizations influence expert testimony?</a:t>
            </a:r>
          </a:p>
          <a:p>
            <a:pPr lvl="1"/>
            <a:r>
              <a:t>A) They are irrelevant to the standards of expert witnesses.</a:t>
            </a:r>
          </a:p>
          <a:p>
            <a:pPr lvl="1"/>
            <a:r>
              <a:t>B) They provide a definitive code of ethics for expert witnesses.</a:t>
            </a:r>
          </a:p>
          <a:p>
            <a:pPr lvl="1"/>
            <a:r>
              <a:t>C) They offer a framework for forming ethical standards when no single source exists.</a:t>
            </a:r>
          </a:p>
          <a:p>
            <a:pPr lvl="1"/>
            <a:r>
              <a:t>D) They are only applicable to specific types of legal cases.</a:t>
            </a:r>
          </a:p>
        </p:txBody>
      </p:sp>
      <p:sp>
        <p:nvSpPr>
          <p:cNvPr id="4" name="Text Placeholder 3"/>
          <p:cNvSpPr>
            <a:spLocks noGrp="1"/>
          </p:cNvSpPr>
          <p:nvPr>
            <p:ph type="body" idx="11" sz="quarter"/>
          </p:nvPr>
        </p:nvSpPr>
        <p:spPr/>
        <p:txBody>
          <a:bodyPr/>
          <a:lstStyle/>
          <a:p/>
          <a:p>
            <a:r>
              <a:t> Answer: C - The text states that no single source offers a definitive code of ethics for expert witnesses, so they must draw on standards from other organizations. This means professional organizations' ethical guidelines offer a framework for forming ethical standards when no single source exists.</a:t>
            </a:r>
          </a:p>
        </p:txBody>
      </p:sp>
      <p:sp>
        <p:nvSpPr>
          <p:cNvPr id="5" name="Subtitle 4"/>
          <p:cNvSpPr>
            <a:spLocks noGrp="1"/>
          </p:cNvSpPr>
          <p:nvPr>
            <p:ph type="subTitle" idx="1"/>
          </p:nvPr>
        </p:nvSpPr>
        <p:spPr/>
        <p:txBody>
          <a:bodyPr/>
          <a:lstStyle/>
          <a:p>
            <a:r>
              <a:t>Let's Apply This!</a:t>
            </a:r>
          </a:p>
        </p:txBody>
      </p:sp>
    </p:spTree>
  </p:cSld>
  <p:clrMapOvr>
    <a:masterClrMapping/>
  </p:clrMapOvr>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Ethical Difficulties in Expert Testimony</a:t>
            </a:r>
          </a:p>
        </p:txBody>
      </p:sp>
      <p:sp>
        <p:nvSpPr>
          <p:cNvPr id="3" name="Content Placeholder 2"/>
          <p:cNvSpPr>
            <a:spLocks noGrp="1"/>
          </p:cNvSpPr>
          <p:nvPr>
            <p:ph idx="10" sz="quarter"/>
          </p:nvPr>
        </p:nvSpPr>
        <p:spPr/>
        <p:txBody>
          <a:bodyPr>
            <a:normAutofit/>
          </a:bodyPr>
          <a:lstStyle/>
          <a:p>
            <a:pPr>
              <a:defRPr sz="2200"/>
            </a:pPr>
            <a:r>
              <a:t>Attorneys aim to sway judges/juries with persuasive, articulate experts, prioritizing advocacy over scientific rigor.</a:t>
            </a:r>
          </a:p>
          <a:p>
            <a:pPr>
              <a:defRPr sz="2200"/>
            </a:pPr>
            <a:r>
              <a:t>Scientists must remain impartial, focusing on evidence without external influence.</a:t>
            </a:r>
          </a:p>
          <a:p>
            <a:pPr>
              <a:defRPr sz="2200"/>
            </a:pPr>
            <a:r>
              <a:t>Daubert and APA guidelines require experts to balance impartial education with responsible advocacy.</a:t>
            </a:r>
          </a:p>
          <a:p>
            <a:pPr>
              <a:defRPr sz="2200"/>
            </a:pPr>
            <a:r>
              <a:t>Ethical challenges arise when experts advocate for one side, risking distortion of research to support a particular argument.</a:t>
            </a:r>
          </a:p>
        </p:txBody>
      </p:sp>
    </p:spTree>
  </p:cSld>
  <p:clrMapOvr>
    <a:masterClrMapping/>
  </p:clrMapOvr>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Ethical Difficulties in Expert Testimony</a:t>
            </a:r>
          </a:p>
        </p:txBody>
      </p:sp>
      <p:sp>
        <p:nvSpPr>
          <p:cNvPr id="3" name="Subtitle 2"/>
          <p:cNvSpPr>
            <a:spLocks noGrp="1"/>
          </p:cNvSpPr>
          <p:nvPr>
            <p:ph type="subTitle" idx="1"/>
          </p:nvPr>
        </p:nvSpPr>
        <p:spPr/>
        <p:txBody>
          <a:bodyPr/>
          <a:lstStyle/>
          <a:p>
            <a:r>
              <a:t>Ethical Responsibilities Owed to You</a:t>
            </a:r>
          </a:p>
        </p:txBody>
      </p:sp>
      <p:sp>
        <p:nvSpPr>
          <p:cNvPr id="4" name="Content Placeholder 3"/>
          <p:cNvSpPr>
            <a:spLocks noGrp="1"/>
          </p:cNvSpPr>
          <p:nvPr>
            <p:ph idx="10" sz="quarter"/>
          </p:nvPr>
        </p:nvSpPr>
        <p:spPr/>
        <p:txBody>
          <a:bodyPr>
            <a:normAutofit/>
          </a:bodyPr>
          <a:lstStyle/>
          <a:p>
            <a:pPr>
              <a:defRPr sz="1800"/>
            </a:pPr>
            <a:r>
              <a:t>Your attorney must provide a fair statement of the case, adequate time to review evidence, and reasonable opportunity to examine data, conduct testing, and investigate the matter before rendering an opinion.</a:t>
            </a:r>
          </a:p>
          <a:p>
            <a:pPr>
              <a:defRPr sz="1800"/>
            </a:pPr>
            <a:r>
              <a:t>Be cautious if the attorney wants you to render an opinion quickly without adequate opportunity to review, as this may indicate insufficient information or pressure to meet deadlines.</a:t>
            </a:r>
          </a:p>
          <a:p>
            <a:pPr>
              <a:defRPr sz="1800"/>
            </a:pPr>
            <a:r>
              <a:t>You are owed fair compensation for your time and work under the terms of the fee agreement. Making any portion of your fee dependent on a favorable report is inappropriate and should be a breach of the fee agreement.</a:t>
            </a:r>
          </a:p>
          <a:p>
            <a:pPr>
              <a:defRPr sz="1800"/>
            </a:pPr>
            <a:r>
              <a:t>If the attorney holds you under subpoena for an excessive amount of time waiting to testify, you should be paid for the waiting time per the fee agreement.</a:t>
            </a:r>
          </a:p>
        </p:txBody>
      </p:sp>
    </p:spTree>
  </p:cSld>
  <p:clrMapOvr>
    <a:masterClrMapping/>
  </p:clrMapOvr>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Knowledge Check: Ethical Difficulties in Expert Testimony</a:t>
            </a:r>
          </a:p>
        </p:txBody>
      </p:sp>
      <p:sp>
        <p:nvSpPr>
          <p:cNvPr id="3" name="Content Placeholder 2"/>
          <p:cNvSpPr>
            <a:spLocks noGrp="1"/>
          </p:cNvSpPr>
          <p:nvPr>
            <p:ph idx="10" sz="quarter"/>
          </p:nvPr>
        </p:nvSpPr>
        <p:spPr/>
        <p:txBody>
          <a:bodyPr>
            <a:normAutofit/>
          </a:bodyPr>
          <a:lstStyle/>
          <a:p/>
          <a:p>
            <a:pPr>
              <a:defRPr b="1"/>
            </a:pPr>
            <a:r>
              <a:t>According to the text, what is a primary ethical challenge faced by expert witnesses in the legal system?</a:t>
            </a:r>
          </a:p>
          <a:p>
            <a:pPr lvl="1"/>
            <a:r>
              <a:t>A) Maintaining complete impartiality while advocating for a particular side.</a:t>
            </a:r>
          </a:p>
          <a:p>
            <a:pPr lvl="1"/>
            <a:r>
              <a:t>B) Ensuring that their testimony is always more persuasive than their scientific accuracy.</a:t>
            </a:r>
          </a:p>
          <a:p>
            <a:pPr lvl="1"/>
            <a:r>
              <a:t>C) Avoiding the influence of peer pressure and reputation among colleagues.</a:t>
            </a:r>
          </a:p>
          <a:p>
            <a:pPr lvl="1"/>
            <a:r>
              <a:t>D) Requiring all experts to be licensed by a professional organization.</a:t>
            </a:r>
          </a:p>
        </p:txBody>
      </p:sp>
      <p:sp>
        <p:nvSpPr>
          <p:cNvPr id="4" name="Text Placeholder 3"/>
          <p:cNvSpPr>
            <a:spLocks noGrp="1"/>
          </p:cNvSpPr>
          <p:nvPr>
            <p:ph type="body" idx="11" sz="quarter"/>
          </p:nvPr>
        </p:nvSpPr>
        <p:spPr/>
        <p:txBody>
          <a:bodyPr/>
          <a:lstStyle/>
          <a:p/>
          <a:p>
            <a:r>
              <a:t> Answer: A - The text highlights that experts face a conflict between being impartial educators and acting as responsible advocates. This tension makes it difficult to maintain complete impartiality while advocating for a side, which is a central ethical challenge.</a:t>
            </a:r>
          </a:p>
        </p:txBody>
      </p:sp>
      <p:sp>
        <p:nvSpPr>
          <p:cNvPr id="5" name="Subtitle 4"/>
          <p:cNvSpPr>
            <a:spLocks noGrp="1"/>
          </p:cNvSpPr>
          <p:nvPr>
            <p:ph type="subTitle" idx="1"/>
          </p:nvPr>
        </p:nvSpPr>
        <p:spPr/>
        <p:txBody>
          <a:bodyPr/>
          <a:lstStyle/>
          <a:p>
            <a:r>
              <a:t>Let's Apply This!</a:t>
            </a:r>
          </a:p>
        </p:txBody>
      </p:sp>
    </p:spTree>
  </p:cSld>
  <p:clrMapOvr>
    <a:masterClrMapping/>
  </p:clrMapOvr>
</p:sld>
</file>

<file path=ppt/slides/slide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An Ethics Exercise</a:t>
            </a:r>
          </a:p>
        </p:txBody>
      </p:sp>
      <p:sp>
        <p:nvSpPr>
          <p:cNvPr id="3" name="Subtitle 2"/>
          <p:cNvSpPr>
            <a:spLocks noGrp="1"/>
          </p:cNvSpPr>
          <p:nvPr>
            <p:ph type="subTitle" idx="1"/>
          </p:nvPr>
        </p:nvSpPr>
        <p:spPr/>
        <p:txBody>
          <a:bodyPr/>
          <a:lstStyle/>
          <a:p>
            <a:r>
              <a:t>Performing a Cursory Exam of a Forensic Image</a:t>
            </a:r>
          </a:p>
        </p:txBody>
      </p:sp>
      <p:sp>
        <p:nvSpPr>
          <p:cNvPr id="4" name="Content Placeholder 3"/>
          <p:cNvSpPr>
            <a:spLocks noGrp="1"/>
          </p:cNvSpPr>
          <p:nvPr>
            <p:ph idx="10" sz="quarter"/>
          </p:nvPr>
        </p:nvSpPr>
        <p:spPr/>
        <p:txBody>
          <a:bodyPr>
            <a:normAutofit/>
          </a:bodyPr>
          <a:lstStyle/>
          <a:p>
            <a:pPr>
              <a:defRPr sz="2000"/>
            </a:pPr>
            <a:r>
              <a:t>Download Ch16Inchp01.exe from the student companion site and extract it to GCFI-js02.001.</a:t>
            </a:r>
          </a:p>
          <a:p>
            <a:pPr>
              <a:defRPr sz="2000"/>
            </a:pPr>
            <a:r>
              <a:t>Launch FTK Imager Lite and navigate to File &gt; Image Mounting.</a:t>
            </a:r>
          </a:p>
          <a:p>
            <a:pPr>
              <a:defRPr sz="2000"/>
            </a:pPr>
            <a:r>
              <a:t>Select the GCFI-js02.001 file and click Mount. Note the assigned drive letter.</a:t>
            </a:r>
          </a:p>
          <a:p>
            <a:pPr>
              <a:defRPr sz="2000"/>
            </a:pPr>
            <a:r>
              <a:t>Mounting creates a read-only drive; avoid changing to writeable mode to prevent evidence corruption.</a:t>
            </a:r>
          </a:p>
          <a:p>
            <a:pPr>
              <a:defRPr sz="2000"/>
            </a:pPr>
            <a:r>
              <a:t>To refresh the interface, minimize FTK Imager Lite and reopen the Mount dialog from File &gt; Image Mounting.</a:t>
            </a:r>
          </a:p>
        </p:txBody>
      </p:sp>
    </p:spTree>
  </p:cSld>
  <p:clrMapOvr>
    <a:masterClrMapping/>
  </p:clrMapOvr>
</p:sld>
</file>

<file path=ppt/slides/slide1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An Ethics Exercise</a:t>
            </a:r>
          </a:p>
        </p:txBody>
      </p:sp>
      <p:sp>
        <p:nvSpPr>
          <p:cNvPr id="3" name="Subtitle 2"/>
          <p:cNvSpPr>
            <a:spLocks noGrp="1"/>
          </p:cNvSpPr>
          <p:nvPr>
            <p:ph type="subTitle" idx="1"/>
          </p:nvPr>
        </p:nvSpPr>
        <p:spPr/>
        <p:txBody>
          <a:bodyPr/>
          <a:lstStyle/>
          <a:p>
            <a:r>
              <a:t>Performing a Cursory Exam of a Forensic Image</a:t>
            </a:r>
          </a:p>
        </p:txBody>
      </p:sp>
      <p:sp>
        <p:nvSpPr>
          <p:cNvPr id="4" name="Content Placeholder 3"/>
          <p:cNvSpPr>
            <a:spLocks noGrp="1"/>
          </p:cNvSpPr>
          <p:nvPr>
            <p:ph idx="10" sz="quarter"/>
          </p:nvPr>
        </p:nvSpPr>
        <p:spPr/>
        <p:txBody>
          <a:bodyPr>
            <a:normAutofit/>
          </a:bodyPr>
          <a:lstStyle/>
          <a:p>
            <a:pPr>
              <a:defRPr sz="2200"/>
            </a:pPr>
            <a:r>
              <a:t>Run antivirus software on the mounted drive to check for viruses.</a:t>
            </a:r>
          </a:p>
          <a:p>
            <a:pPr>
              <a:defRPr sz="2200"/>
            </a:pPr>
            <a:r>
              <a:t>Use Quick Scan option (if using Windows Defender) to reduce scan time.</a:t>
            </a:r>
          </a:p>
          <a:p>
            <a:pPr>
              <a:defRPr sz="2200"/>
            </a:pPr>
            <a:r>
              <a:t>Select specific drives for scanning to optimize scan duration.</a:t>
            </a:r>
          </a:p>
          <a:p>
            <a:pPr>
              <a:defRPr sz="2200"/>
            </a:pPr>
            <a:r>
              <a:t>Navigate to the Users &gt; JShu subfolder to examine the mounted image contents.</a:t>
            </a:r>
          </a:p>
          <a:p>
            <a:pPr>
              <a:defRPr sz="2200"/>
            </a:pPr>
            <a:r>
              <a:t>Handle 'Location is not available' error by clicking OK.</a:t>
            </a:r>
          </a:p>
        </p:txBody>
      </p:sp>
    </p:spTree>
  </p:cSld>
  <p:clrMapOvr>
    <a:masterClrMapping/>
  </p:clrMapOvr>
</p:sld>
</file>

<file path=ppt/slides/slide1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An Ethics Exercise</a:t>
            </a:r>
          </a:p>
        </p:txBody>
      </p:sp>
      <p:sp>
        <p:nvSpPr>
          <p:cNvPr id="3" name="Subtitle 2"/>
          <p:cNvSpPr>
            <a:spLocks noGrp="1"/>
          </p:cNvSpPr>
          <p:nvPr>
            <p:ph type="subTitle" idx="1"/>
          </p:nvPr>
        </p:nvSpPr>
        <p:spPr/>
        <p:txBody>
          <a:bodyPr/>
          <a:lstStyle/>
          <a:p>
            <a:r>
              <a:t>Performing a Detailed Exam of a Forensic Image</a:t>
            </a:r>
          </a:p>
        </p:txBody>
      </p:sp>
      <p:sp>
        <p:nvSpPr>
          <p:cNvPr id="4" name="Content Placeholder 3"/>
          <p:cNvSpPr>
            <a:spLocks noGrp="1"/>
          </p:cNvSpPr>
          <p:nvPr>
            <p:ph idx="10" sz="quarter"/>
          </p:nvPr>
        </p:nvSpPr>
        <p:spPr/>
        <p:txBody>
          <a:bodyPr>
            <a:normAutofit/>
          </a:bodyPr>
          <a:lstStyle/>
          <a:p>
            <a:pPr>
              <a:defRPr sz="2200"/>
            </a:pPr>
            <a:r>
              <a:t>Use WinHex to examine the GCFI-js02.001 image</a:t>
            </a:r>
          </a:p>
          <a:p>
            <a:pPr>
              <a:defRPr sz="2200"/>
            </a:pPr>
            <a:r>
              <a:t>Open the $MFT file in WinHex to analyze cluster addresses</a:t>
            </a:r>
          </a:p>
          <a:p>
            <a:pPr>
              <a:defRPr sz="2200"/>
            </a:pPr>
            <a:r>
              <a:t>Each $MFT record starts with the string FILE0 and is 1024 bytes</a:t>
            </a:r>
          </a:p>
          <a:p>
            <a:pPr>
              <a:defRPr sz="2200"/>
            </a:pPr>
            <a:r>
              <a:t>Identify records that do not start with FILE0 to detect corruption</a:t>
            </a:r>
          </a:p>
          <a:p>
            <a:pPr>
              <a:defRPr sz="2200"/>
            </a:pPr>
            <a:r>
              <a:t>Note the offset position of any corrupted records (e.g., 17C00)</a:t>
            </a:r>
          </a:p>
        </p:txBody>
      </p:sp>
    </p:spTree>
  </p:cSld>
  <p:clrMapOvr>
    <a:masterClrMapping/>
  </p:clrMapOvr>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Today's Agenda</a:t>
            </a:r>
          </a:p>
        </p:txBody>
      </p:sp>
      <p:sp>
        <p:nvSpPr>
          <p:cNvPr id="3" name="Content Placeholder 2"/>
          <p:cNvSpPr>
            <a:spLocks noGrp="1"/>
          </p:cNvSpPr>
          <p:nvPr>
            <p:ph idx="10" sz="quarter"/>
          </p:nvPr>
        </p:nvSpPr>
        <p:spPr/>
        <p:txBody>
          <a:bodyPr>
            <a:normAutofit/>
          </a:bodyPr>
          <a:lstStyle/>
          <a:p>
            <a:pPr/>
            <a:r>
              <a:t>Applying Ethics and Codes to Expert Witnesses</a:t>
            </a:r>
          </a:p>
          <a:p>
            <a:pPr/>
            <a:r>
              <a:t>Organizations with Codes of Ethics</a:t>
            </a:r>
          </a:p>
          <a:p>
            <a:pPr/>
            <a:r>
              <a:t>Ethical Difficulties in Expert Testimony</a:t>
            </a:r>
          </a:p>
          <a:p>
            <a:pPr/>
            <a:r>
              <a:t>An Ethics Exercise</a:t>
            </a:r>
          </a:p>
        </p:txBody>
      </p:sp>
    </p:spTree>
  </p:cSld>
  <p:clrMapOvr>
    <a:masterClrMapping/>
  </p:clrMapOvr>
</p:sld>
</file>

<file path=ppt/slides/slide2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An Ethics Exercise</a:t>
            </a:r>
          </a:p>
        </p:txBody>
      </p:sp>
      <p:sp>
        <p:nvSpPr>
          <p:cNvPr id="3" name="Subtitle 2"/>
          <p:cNvSpPr>
            <a:spLocks noGrp="1"/>
          </p:cNvSpPr>
          <p:nvPr>
            <p:ph type="subTitle" idx="1"/>
          </p:nvPr>
        </p:nvSpPr>
        <p:spPr/>
        <p:txBody>
          <a:bodyPr/>
          <a:lstStyle/>
          <a:p>
            <a:r>
              <a:t>Performing a Detailed Exam of a Forensic Image</a:t>
            </a:r>
          </a:p>
        </p:txBody>
      </p:sp>
      <p:sp>
        <p:nvSpPr>
          <p:cNvPr id="4" name="Content Placeholder 3"/>
          <p:cNvSpPr>
            <a:spLocks noGrp="1"/>
          </p:cNvSpPr>
          <p:nvPr>
            <p:ph idx="10" sz="quarter"/>
          </p:nvPr>
        </p:nvSpPr>
        <p:spPr/>
        <p:txBody>
          <a:bodyPr>
            <a:normAutofit/>
          </a:bodyPr>
          <a:lstStyle/>
          <a:p>
            <a:pPr>
              <a:defRPr sz="2200"/>
            </a:pPr>
            <a:r>
              <a:t>Identify the binary pattern of the uppercase letter F (01000110) in the MFT record.</a:t>
            </a:r>
          </a:p>
          <a:p>
            <a:pPr>
              <a:defRPr sz="2200"/>
            </a:pPr>
            <a:r>
              <a:t>Compare it with the first byte at offset 17C00 (10001100) to detect a left bit shift.</a:t>
            </a:r>
          </a:p>
          <a:p>
            <a:pPr>
              <a:defRPr sz="2200"/>
            </a:pPr>
            <a:r>
              <a:t>Select the byte range from offset 17C00 to 17DFF for analysis.</a:t>
            </a:r>
          </a:p>
          <a:p>
            <a:pPr>
              <a:defRPr sz="2200"/>
            </a:pPr>
            <a:r>
              <a:t>Copy the selected data to a new file (MFT-test) and perform a right shift by 1 bit to restore the data.</a:t>
            </a:r>
          </a:p>
          <a:p>
            <a:pPr>
              <a:defRPr sz="2200"/>
            </a:pPr>
            <a:r>
              <a:t>Save the restored data as MFT-recovered for further analysis.</a:t>
            </a:r>
          </a:p>
        </p:txBody>
      </p:sp>
    </p:spTree>
  </p:cSld>
  <p:clrMapOvr>
    <a:masterClrMapping/>
  </p:clrMapOvr>
</p:sld>
</file>

<file path=ppt/slides/slide2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An Ethics Exercise</a:t>
            </a:r>
          </a:p>
        </p:txBody>
      </p:sp>
      <p:sp>
        <p:nvSpPr>
          <p:cNvPr id="3" name="Subtitle 2"/>
          <p:cNvSpPr>
            <a:spLocks noGrp="1"/>
          </p:cNvSpPr>
          <p:nvPr>
            <p:ph type="subTitle" idx="1"/>
          </p:nvPr>
        </p:nvSpPr>
        <p:spPr/>
        <p:txBody>
          <a:bodyPr/>
          <a:lstStyle/>
          <a:p>
            <a:r>
              <a:t>Performing a Detailed Exam of a Forensic Image</a:t>
            </a:r>
          </a:p>
        </p:txBody>
      </p:sp>
      <p:sp>
        <p:nvSpPr>
          <p:cNvPr id="4" name="Content Placeholder 3"/>
          <p:cNvSpPr>
            <a:spLocks noGrp="1"/>
          </p:cNvSpPr>
          <p:nvPr>
            <p:ph idx="10" sz="quarter"/>
          </p:nvPr>
        </p:nvSpPr>
        <p:spPr/>
        <p:txBody>
          <a:bodyPr>
            <a:normAutofit/>
          </a:bodyPr>
          <a:lstStyle/>
          <a:p>
            <a:pPr>
              <a:defRPr sz="2200"/>
            </a:pPr>
            <a:r>
              <a:t>Determine whether data was intentionally or unintentionally corrupted.</a:t>
            </a:r>
          </a:p>
          <a:p>
            <a:pPr>
              <a:defRPr sz="2200"/>
            </a:pPr>
            <a:r>
              <a:t>Antivirus scan did not detect any known viruses.</a:t>
            </a:r>
          </a:p>
          <a:p>
            <a:pPr>
              <a:defRPr sz="2200"/>
            </a:pPr>
            <a:r>
              <a:t>Ethical standards require deeper analysis to establish the cause of corruption.</a:t>
            </a:r>
          </a:p>
          <a:p>
            <a:pPr>
              <a:defRPr sz="2200"/>
            </a:pPr>
            <a:r>
              <a:t>Offering a reason for corruption is premature without further evidence.</a:t>
            </a:r>
          </a:p>
          <a:p>
            <a:pPr>
              <a:defRPr sz="2200"/>
            </a:pPr>
            <a:r>
              <a:t>Consider complex bit-shifting techniques and combinations of methods for data recovery.</a:t>
            </a:r>
          </a:p>
        </p:txBody>
      </p:sp>
    </p:spTree>
  </p:cSld>
  <p:clrMapOvr>
    <a:masterClrMapping/>
  </p:clrMapOvr>
</p:sld>
</file>

<file path=ppt/slides/slide2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Performing the Exam</a:t>
            </a:r>
          </a:p>
        </p:txBody>
      </p:sp>
      <p:sp>
        <p:nvSpPr>
          <p:cNvPr id="3" name="Subtitle 2"/>
          <p:cNvSpPr>
            <a:spLocks noGrp="1"/>
          </p:cNvSpPr>
          <p:nvPr>
            <p:ph type="subTitle" idx="1"/>
          </p:nvPr>
        </p:nvSpPr>
        <p:spPr/>
        <p:txBody>
          <a:bodyPr/>
          <a:lstStyle/>
          <a:p>
            <a:r>
              <a:t>Preparing for an Examination</a:t>
            </a:r>
          </a:p>
        </p:txBody>
      </p:sp>
      <p:sp>
        <p:nvSpPr>
          <p:cNvPr id="4" name="Content Placeholder 3"/>
          <p:cNvSpPr>
            <a:spLocks noGrp="1"/>
          </p:cNvSpPr>
          <p:nvPr>
            <p:ph idx="10" sz="quarter"/>
          </p:nvPr>
        </p:nvSpPr>
        <p:spPr/>
        <p:txBody>
          <a:bodyPr>
            <a:normAutofit/>
          </a:bodyPr>
          <a:lstStyle/>
          <a:p>
            <a:pPr>
              <a:defRPr sz="2200"/>
            </a:pPr>
            <a:r>
              <a:t>Purpose of the examination: Determine if data was corrupted intentionally or by a virus.</a:t>
            </a:r>
          </a:p>
          <a:p>
            <a:pPr>
              <a:defRPr sz="2200"/>
            </a:pPr>
            <a:r>
              <a:t>Scope of the examination: Identify and recover corrupted files.</a:t>
            </a:r>
          </a:p>
          <a:p>
            <a:pPr>
              <a:defRPr sz="2200"/>
            </a:pPr>
            <a:r>
              <a:t>Key objectives: Assess data integrity and potential causes of corruption.</a:t>
            </a:r>
          </a:p>
        </p:txBody>
      </p:sp>
    </p:spTree>
  </p:cSld>
  <p:clrMapOvr>
    <a:masterClrMapping/>
  </p:clrMapOvr>
</p:sld>
</file>

<file path=ppt/slides/slide2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Performing the Exam</a:t>
            </a:r>
          </a:p>
        </p:txBody>
      </p:sp>
      <p:sp>
        <p:nvSpPr>
          <p:cNvPr id="3" name="Subtitle 2"/>
          <p:cNvSpPr>
            <a:spLocks noGrp="1"/>
          </p:cNvSpPr>
          <p:nvPr>
            <p:ph type="subTitle" idx="1"/>
          </p:nvPr>
        </p:nvSpPr>
        <p:spPr/>
        <p:txBody>
          <a:bodyPr/>
          <a:lstStyle/>
          <a:p>
            <a:r>
              <a:t>Preparing for an Examination</a:t>
            </a:r>
          </a:p>
        </p:txBody>
      </p:sp>
      <p:sp>
        <p:nvSpPr>
          <p:cNvPr id="4" name="Content Placeholder 3"/>
          <p:cNvSpPr>
            <a:spLocks noGrp="1"/>
          </p:cNvSpPr>
          <p:nvPr>
            <p:ph idx="10" sz="quarter"/>
          </p:nvPr>
        </p:nvSpPr>
        <p:spPr/>
        <p:txBody>
          <a:bodyPr>
            <a:normAutofit/>
          </a:bodyPr>
          <a:lstStyle/>
          <a:p>
            <a:pPr>
              <a:defRPr sz="2200"/>
            </a:pPr>
            <a:r>
              <a:t>Purpose of the examination: Determine whether data was corrupted intentionally or by a virus.</a:t>
            </a:r>
          </a:p>
          <a:p>
            <a:pPr>
              <a:defRPr sz="2200"/>
            </a:pPr>
            <a:r>
              <a:t>Scope of the examination: Find corrupted files and recover them, if possible.</a:t>
            </a:r>
          </a:p>
        </p:txBody>
      </p:sp>
    </p:spTree>
  </p:cSld>
  <p:clrMapOvr>
    <a:masterClrMapping/>
  </p:clrMapOvr>
</p:sld>
</file>

<file path=ppt/slides/slide2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Performing the Exam</a:t>
            </a:r>
          </a:p>
        </p:txBody>
      </p:sp>
      <p:sp>
        <p:nvSpPr>
          <p:cNvPr id="3" name="Subtitle 2"/>
          <p:cNvSpPr>
            <a:spLocks noGrp="1"/>
          </p:cNvSpPr>
          <p:nvPr>
            <p:ph type="subTitle" idx="1"/>
          </p:nvPr>
        </p:nvSpPr>
        <p:spPr/>
        <p:txBody>
          <a:bodyPr/>
          <a:lstStyle/>
          <a:p>
            <a:r>
              <a:t>Preparing for an Examination</a:t>
            </a:r>
          </a:p>
        </p:txBody>
      </p:sp>
      <p:sp>
        <p:nvSpPr>
          <p:cNvPr id="4" name="Content Placeholder 3"/>
          <p:cNvSpPr>
            <a:spLocks noGrp="1"/>
          </p:cNvSpPr>
          <p:nvPr>
            <p:ph idx="10" sz="quarter"/>
          </p:nvPr>
        </p:nvSpPr>
        <p:spPr/>
        <p:txBody>
          <a:bodyPr>
            <a:normAutofit/>
          </a:bodyPr>
          <a:lstStyle/>
          <a:p>
            <a:pPr>
              <a:defRPr sz="2200"/>
            </a:pPr>
            <a:r>
              <a:t>Standard antivirus programs are used to detect viruses.</a:t>
            </a:r>
          </a:p>
          <a:p>
            <a:pPr>
              <a:defRPr sz="2200"/>
            </a:pPr>
            <a:r>
              <a:t>A hexadecimal editor, such as WinHex, is used to analyze data at a low level.</a:t>
            </a:r>
          </a:p>
          <a:p>
            <a:pPr>
              <a:defRPr sz="2200"/>
            </a:pPr>
            <a:r>
              <a:t>Hexadecimal is a base-16 numbering system that includes digits 0-9 and letters A-F.</a:t>
            </a:r>
          </a:p>
          <a:p>
            <a:pPr>
              <a:defRPr sz="2200"/>
            </a:pPr>
            <a:r>
              <a:t>Each hexadecimal digit corresponds to a 4-bit binary value (e.g., A = 10, F = 15).</a:t>
            </a:r>
          </a:p>
          <a:p>
            <a:pPr>
              <a:defRPr sz="2200"/>
            </a:pPr>
            <a:r>
              <a:t>Hexadecimal values are used to represent binary data in a more readable format.</a:t>
            </a:r>
          </a:p>
        </p:txBody>
      </p:sp>
    </p:spTree>
  </p:cSld>
  <p:clrMapOvr>
    <a:masterClrMapping/>
  </p:clrMapOvr>
</p:sld>
</file>

<file path=ppt/slides/slide2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Performing the Exam</a:t>
            </a:r>
          </a:p>
        </p:txBody>
      </p:sp>
      <p:sp>
        <p:nvSpPr>
          <p:cNvPr id="3" name="Subtitle 2"/>
          <p:cNvSpPr>
            <a:spLocks noGrp="1"/>
          </p:cNvSpPr>
          <p:nvPr>
            <p:ph type="subTitle" idx="1"/>
          </p:nvPr>
        </p:nvSpPr>
        <p:spPr/>
        <p:txBody>
          <a:bodyPr/>
          <a:lstStyle/>
          <a:p>
            <a:r>
              <a:t>Preparing for an Examination</a:t>
            </a:r>
          </a:p>
        </p:txBody>
      </p:sp>
      <p:sp>
        <p:nvSpPr>
          <p:cNvPr id="4" name="Content Placeholder 3"/>
          <p:cNvSpPr>
            <a:spLocks noGrp="1"/>
          </p:cNvSpPr>
          <p:nvPr>
            <p:ph idx="10" sz="quarter"/>
          </p:nvPr>
        </p:nvSpPr>
        <p:spPr/>
        <p:txBody>
          <a:bodyPr>
            <a:normAutofit/>
          </a:bodyPr>
          <a:lstStyle/>
          <a:p>
            <a:pPr>
              <a:defRPr sz="1800"/>
            </a:pPr>
            <a:r>
              <a:t>Data corruption can result from multiple factors:</a:t>
            </a:r>
          </a:p>
          <a:p>
            <a:pPr>
              <a:defRPr sz="1800"/>
            </a:pPr>
            <a:r>
              <a:t>1. Virus attacks</a:t>
            </a:r>
          </a:p>
          <a:p>
            <a:pPr>
              <a:defRPr sz="1800"/>
            </a:pPr>
            <a:r>
              <a:t>2. User mishandling</a:t>
            </a:r>
          </a:p>
          <a:p>
            <a:pPr>
              <a:defRPr sz="1800"/>
            </a:pPr>
            <a:r>
              <a:t>3. Hardware failures</a:t>
            </a:r>
          </a:p>
          <a:p>
            <a:pPr>
              <a:defRPr sz="1800"/>
            </a:pPr>
            <a:r>
              <a:t>4. Intentional alteration by an individual</a:t>
            </a:r>
          </a:p>
          <a:p>
            <a:pPr>
              <a:defRPr sz="1800"/>
            </a:pPr>
            <a:r>
              <a:t>In Mr. Shu’s second computer, the JShu user folder and its contents were inaccessible.</a:t>
            </a:r>
          </a:p>
          <a:p>
            <a:pPr>
              <a:defRPr sz="1800"/>
            </a:pPr>
            <a:r>
              <a:t>The exact cause of inaccessibility remains undetermined at this stage.</a:t>
            </a:r>
          </a:p>
          <a:p>
            <a:pPr>
              <a:defRPr sz="1800"/>
            </a:pPr>
            <a:r>
              <a:t>The Master File Table (MFT) contains file and folder names along with their disk locations, functioning like a book's table of contents.</a:t>
            </a:r>
          </a:p>
          <a:p>
            <a:pPr>
              <a:defRPr sz="1800"/>
            </a:pPr>
            <a:r>
              <a:t>Analysis of the MFT revealed only the JShu folder record was altered, with data bit-shifted 1 bit to the left.</a:t>
            </a:r>
          </a:p>
          <a:p>
            <a:pPr>
              <a:defRPr sz="1800"/>
            </a:pPr>
            <a:r>
              <a:t>Bit-shifting refers to changing the position of bits in a byte (8 or 16 bits).</a:t>
            </a:r>
          </a:p>
          <a:p>
            <a:pPr>
              <a:defRPr sz="1800"/>
            </a:pPr>
            <a:r>
              <a:t>Testing by shifting bits 1 position to the right restored the data to its original state.</a:t>
            </a:r>
          </a:p>
          <a:p>
            <a:pPr>
              <a:defRPr sz="1800"/>
            </a:pPr>
            <a:r>
              <a:t>Forensic analysis of the disk found no virus activity, leaving the intentional corruption status undetermined.</a:t>
            </a:r>
          </a:p>
        </p:txBody>
      </p:sp>
    </p:spTree>
  </p:cSld>
  <p:clrMapOvr>
    <a:masterClrMapping/>
  </p:clrMapOvr>
</p:sld>
</file>

<file path=ppt/slides/slide2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Performing the Exam</a:t>
            </a:r>
          </a:p>
        </p:txBody>
      </p:sp>
      <p:sp>
        <p:nvSpPr>
          <p:cNvPr id="3" name="Subtitle 2"/>
          <p:cNvSpPr>
            <a:spLocks noGrp="1"/>
          </p:cNvSpPr>
          <p:nvPr>
            <p:ph type="subTitle" idx="1"/>
          </p:nvPr>
        </p:nvSpPr>
        <p:spPr/>
        <p:txBody>
          <a:bodyPr/>
          <a:lstStyle/>
          <a:p>
            <a:r>
              <a:t>Preparing for an Examination</a:t>
            </a:r>
          </a:p>
        </p:txBody>
      </p:sp>
      <p:sp>
        <p:nvSpPr>
          <p:cNvPr id="4" name="Content Placeholder 3"/>
          <p:cNvSpPr>
            <a:spLocks noGrp="1"/>
          </p:cNvSpPr>
          <p:nvPr>
            <p:ph idx="10" sz="quarter"/>
          </p:nvPr>
        </p:nvSpPr>
        <p:spPr/>
        <p:txBody>
          <a:bodyPr>
            <a:normAutofit/>
          </a:bodyPr>
          <a:lstStyle/>
          <a:p>
            <a:pPr>
              <a:defRPr sz="1800"/>
            </a:pPr>
            <a:r>
              <a:t>What is a Master File Table?</a:t>
            </a:r>
          </a:p>
          <a:p>
            <a:pPr>
              <a:defRPr sz="1800"/>
            </a:pPr>
            <a:r>
              <a:t>The Master File Table is a file containing the names and disk locations of files and folders. It functions like a table of contents for a book.</a:t>
            </a:r>
          </a:p>
          <a:p>
            <a:pPr lvl="1">
              <a:defRPr sz="1800"/>
            </a:pPr>
            <a:r>
              <a:t>Do you know what caused this data to be unreadable?</a:t>
            </a:r>
          </a:p>
          <a:p>
            <a:pPr lvl="1">
              <a:defRPr sz="1800"/>
            </a:pPr>
            <a:r>
              <a:t>No, not at this time.</a:t>
            </a:r>
          </a:p>
          <a:p>
            <a:pPr lvl="2">
              <a:defRPr sz="1800"/>
            </a:pPr>
            <a:r>
              <a:t>Why not at this time?</a:t>
            </a:r>
          </a:p>
          <a:p>
            <a:pPr lvl="2">
              <a:defRPr sz="1800"/>
            </a:pPr>
            <a:r>
              <a:t>Finding the reason requires more analysis of the entire disk drive to see what might have altered this data.</a:t>
            </a:r>
          </a:p>
          <a:p>
            <a:pPr lvl="3">
              <a:defRPr sz="1800"/>
            </a:pPr>
            <a:r>
              <a:t>Will you be able to determine whether the data was altered—that is, corrupted intentionally?</a:t>
            </a:r>
          </a:p>
          <a:p>
            <a:pPr lvl="3">
              <a:defRPr sz="1800"/>
            </a:pPr>
            <a:r>
              <a:t>No.</a:t>
            </a:r>
          </a:p>
          <a:p>
            <a:pPr lvl="4">
              <a:defRPr sz="1800"/>
            </a:pPr>
            <a:r>
              <a:t>Why not?</a:t>
            </a:r>
          </a:p>
          <a:p>
            <a:pPr lvl="4">
              <a:defRPr sz="1800"/>
            </a:pPr>
          </a:p>
        </p:txBody>
      </p:sp>
    </p:spTree>
  </p:cSld>
  <p:clrMapOvr>
    <a:masterClrMapping/>
  </p:clrMapOvr>
</p:sld>
</file>

<file path=ppt/slides/slide2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Performing the Exam</a:t>
            </a:r>
          </a:p>
        </p:txBody>
      </p:sp>
      <p:sp>
        <p:nvSpPr>
          <p:cNvPr id="3" name="Subtitle 2"/>
          <p:cNvSpPr>
            <a:spLocks noGrp="1"/>
          </p:cNvSpPr>
          <p:nvPr>
            <p:ph type="subTitle" idx="1"/>
          </p:nvPr>
        </p:nvSpPr>
        <p:spPr/>
        <p:txBody>
          <a:bodyPr/>
          <a:lstStyle/>
          <a:p>
            <a:r>
              <a:t>Preparing for an Examination</a:t>
            </a:r>
          </a:p>
        </p:txBody>
      </p:sp>
      <p:sp>
        <p:nvSpPr>
          <p:cNvPr id="4" name="Content Placeholder 3"/>
          <p:cNvSpPr>
            <a:spLocks noGrp="1"/>
          </p:cNvSpPr>
          <p:nvPr>
            <p:ph idx="10" sz="quarter"/>
          </p:nvPr>
        </p:nvSpPr>
        <p:spPr/>
        <p:txBody>
          <a:bodyPr>
            <a:normAutofit/>
          </a:bodyPr>
          <a:lstStyle/>
          <a:p>
            <a:pPr>
              <a:defRPr sz="2200"/>
            </a:pPr>
            <a:r>
              <a:t>Bit-shifting refers to the alteration of data by shifting bits within a byte.</a:t>
            </a:r>
          </a:p>
          <a:p>
            <a:pPr>
              <a:defRPr sz="2200"/>
            </a:pPr>
            <a:r>
              <a:t>The letter F is represented as 01000110 in 16-bit format.</a:t>
            </a:r>
          </a:p>
          <a:p>
            <a:pPr>
              <a:defRPr sz="2200"/>
            </a:pPr>
            <a:r>
              <a:t>The corrupted first byte was 0001100, indicating a 1-bit left shift.</a:t>
            </a:r>
          </a:p>
          <a:p>
            <a:pPr>
              <a:defRPr sz="2200"/>
            </a:pPr>
            <a:r>
              <a:t>Testing the corrupted data by shifting each byte 1 bit to the right restored the original data.</a:t>
            </a:r>
          </a:p>
          <a:p>
            <a:pPr>
              <a:defRPr sz="2200"/>
            </a:pPr>
            <a:r>
              <a:t>The analysis of the Master File Table revealed only the JShu folder record was altered.</a:t>
            </a:r>
          </a:p>
        </p:txBody>
      </p:sp>
    </p:spTree>
  </p:cSld>
  <p:clrMapOvr>
    <a:masterClrMapping/>
  </p:clrMapOvr>
</p:sld>
</file>

<file path=ppt/slides/slide2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Performing the Exam</a:t>
            </a:r>
          </a:p>
        </p:txBody>
      </p:sp>
      <p:sp>
        <p:nvSpPr>
          <p:cNvPr id="3" name="Subtitle 2"/>
          <p:cNvSpPr>
            <a:spLocks noGrp="1"/>
          </p:cNvSpPr>
          <p:nvPr>
            <p:ph type="subTitle" idx="1"/>
          </p:nvPr>
        </p:nvSpPr>
        <p:spPr/>
        <p:txBody>
          <a:bodyPr/>
          <a:lstStyle/>
          <a:p>
            <a:r>
              <a:t>Preparing for an Examination</a:t>
            </a:r>
          </a:p>
        </p:txBody>
      </p:sp>
      <p:sp>
        <p:nvSpPr>
          <p:cNvPr id="4" name="Content Placeholder 3"/>
          <p:cNvSpPr>
            <a:spLocks noGrp="1"/>
          </p:cNvSpPr>
          <p:nvPr>
            <p:ph idx="10" sz="quarter"/>
          </p:nvPr>
        </p:nvSpPr>
        <p:spPr/>
        <p:txBody>
          <a:bodyPr>
            <a:normAutofit/>
          </a:bodyPr>
          <a:lstStyle/>
          <a:p>
            <a:pPr>
              <a:defRPr sz="2200"/>
            </a:pPr>
            <a:r>
              <a:t>Bit-shifting refers to the alteration of data by shifting bits within a byte.</a:t>
            </a:r>
          </a:p>
          <a:p>
            <a:pPr>
              <a:defRPr sz="2200"/>
            </a:pPr>
            <a:r>
              <a:t>The letter F is represented as 01000110 in 16-bit format.</a:t>
            </a:r>
          </a:p>
          <a:p>
            <a:pPr>
              <a:defRPr sz="2200"/>
            </a:pPr>
            <a:r>
              <a:t>The corrupted first byte was 0001100, indicating a 1-bit left shift.</a:t>
            </a:r>
          </a:p>
          <a:p>
            <a:pPr>
              <a:defRPr sz="2200"/>
            </a:pPr>
            <a:r>
              <a:t>Testing the first 512 bytes by shifting each byte 1 bit to the right restored the data.</a:t>
            </a:r>
          </a:p>
          <a:p>
            <a:pPr>
              <a:defRPr sz="2200"/>
            </a:pPr>
            <a:r>
              <a:t>The analysis concluded that the data was bit-shifted, not intentionally corrupted.</a:t>
            </a:r>
          </a:p>
        </p:txBody>
      </p:sp>
    </p:spTree>
  </p:cSld>
  <p:clrMapOvr>
    <a:masterClrMapping/>
  </p:clrMapOvr>
</p:sld>
</file>

<file path=ppt/slides/slide2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Performing the Exam</a:t>
            </a:r>
          </a:p>
        </p:txBody>
      </p:sp>
      <p:sp>
        <p:nvSpPr>
          <p:cNvPr id="3" name="Subtitle 2"/>
          <p:cNvSpPr>
            <a:spLocks noGrp="1"/>
          </p:cNvSpPr>
          <p:nvPr>
            <p:ph type="subTitle" idx="1"/>
          </p:nvPr>
        </p:nvSpPr>
        <p:spPr/>
        <p:txBody>
          <a:bodyPr/>
          <a:lstStyle/>
          <a:p>
            <a:r>
              <a:t>Preparing for an Examination</a:t>
            </a:r>
          </a:p>
        </p:txBody>
      </p:sp>
      <p:sp>
        <p:nvSpPr>
          <p:cNvPr id="4" name="Content Placeholder 3"/>
          <p:cNvSpPr>
            <a:spLocks noGrp="1"/>
          </p:cNvSpPr>
          <p:nvPr>
            <p:ph idx="10" sz="quarter"/>
          </p:nvPr>
        </p:nvSpPr>
        <p:spPr/>
        <p:txBody>
          <a:bodyPr>
            <a:normAutofit/>
          </a:bodyPr>
          <a:lstStyle/>
          <a:p>
            <a:pPr>
              <a:defRPr sz="2000"/>
            </a:pPr>
            <a:r>
              <a:t>Bit-shifting analysis: The corrupted record in the Master File Table showed a bit-shifted pattern, with the first byte of the JShu folder record shifted 1 bit to the left.</a:t>
            </a:r>
          </a:p>
          <a:p>
            <a:pPr>
              <a:defRPr sz="2000"/>
            </a:pPr>
            <a:r>
              <a:t>Restoration test: By shifting each byte 1 bit to the right, the first 512 bytes of the corrupted record were restored to their original state.</a:t>
            </a:r>
          </a:p>
          <a:p>
            <a:pPr>
              <a:defRPr sz="2000"/>
            </a:pPr>
            <a:r>
              <a:t>Conclusion: The data corruption was not intentional, as the only altered data was the JShu folder record, and the corruption appeared to be a result of a bit-shift error rather than intentional alteration.</a:t>
            </a:r>
          </a:p>
        </p:txBody>
      </p:sp>
    </p:spTree>
  </p:cSld>
  <p:clrMapOvr>
    <a:masterClrMapping/>
  </p:clrMapOvr>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Applying Ethics and Codes to Expert Witnesses</a:t>
            </a:r>
          </a:p>
        </p:txBody>
      </p:sp>
      <p:sp>
        <p:nvSpPr>
          <p:cNvPr id="3" name="Content Placeholder 2"/>
          <p:cNvSpPr>
            <a:spLocks noGrp="1"/>
          </p:cNvSpPr>
          <p:nvPr>
            <p:ph idx="10" sz="quarter"/>
          </p:nvPr>
        </p:nvSpPr>
        <p:spPr/>
        <p:txBody>
          <a:bodyPr>
            <a:normAutofit/>
          </a:bodyPr>
          <a:lstStyle/>
          <a:p>
            <a:pPr>
              <a:defRPr sz="2000"/>
            </a:pPr>
            <a:r>
              <a:t>Ethics are internalized rules for measuring performance, while codes of professional conduct are external rules enforced by licensing bodies.</a:t>
            </a:r>
          </a:p>
          <a:p>
            <a:pPr>
              <a:defRPr sz="2000"/>
            </a:pPr>
            <a:r>
              <a:t>Ethics help maintain personal balance, self-respect, and professional integrity, especially in difficult situations.</a:t>
            </a:r>
          </a:p>
          <a:p>
            <a:pPr>
              <a:defRPr sz="2000"/>
            </a:pPr>
            <a:r>
              <a:t>Forensics examiners lack formal codes of conduct compared to professions like medicine and law, making internal ethics more critical.</a:t>
            </a:r>
          </a:p>
          <a:p>
            <a:pPr>
              <a:defRPr sz="2000"/>
            </a:pPr>
            <a:r>
              <a:t>Professional codes define the minimum legal standards to avoid liability, but violations can still occur.</a:t>
            </a:r>
          </a:p>
          <a:p>
            <a:pPr>
              <a:defRPr sz="2000"/>
            </a:pPr>
            <a:r>
              <a:t>Ethics serve as a tool to identify and control personal biases, ensuring unbiased expert testimony.</a:t>
            </a:r>
          </a:p>
        </p:txBody>
      </p:sp>
    </p:spTree>
  </p:cSld>
  <p:clrMapOvr>
    <a:masterClrMapping/>
  </p:clrMapOvr>
</p:sld>
</file>

<file path=ppt/slides/slide3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Interpreting Attribute 0x80 Data Runs</a:t>
            </a:r>
          </a:p>
        </p:txBody>
      </p:sp>
      <p:sp>
        <p:nvSpPr>
          <p:cNvPr id="3" name="Subtitle 2"/>
          <p:cNvSpPr>
            <a:spLocks noGrp="1"/>
          </p:cNvSpPr>
          <p:nvPr>
            <p:ph type="subTitle" idx="1"/>
          </p:nvPr>
        </p:nvSpPr>
        <p:spPr/>
        <p:txBody>
          <a:bodyPr/>
          <a:lstStyle/>
          <a:p>
            <a:r>
              <a:t>Finding Attribute 0x80 in an MFT Record</a:t>
            </a:r>
          </a:p>
        </p:txBody>
      </p:sp>
      <p:sp>
        <p:nvSpPr>
          <p:cNvPr id="4" name="Content Placeholder 3"/>
          <p:cNvSpPr>
            <a:spLocks noGrp="1"/>
          </p:cNvSpPr>
          <p:nvPr>
            <p:ph idx="10" sz="quarter"/>
          </p:nvPr>
        </p:nvSpPr>
        <p:spPr/>
        <p:txBody>
          <a:bodyPr>
            <a:normAutofit/>
          </a:bodyPr>
          <a:lstStyle/>
          <a:p>
            <a:pPr>
              <a:defRPr sz="2000"/>
            </a:pPr>
            <a:r>
              <a:t>Locate attribute 0x10 and 0x30 start/end positions</a:t>
            </a:r>
          </a:p>
          <a:p>
            <a:pPr>
              <a:defRPr sz="2000"/>
            </a:pPr>
            <a:r>
              <a:t>Identify attribute 0x80 as the next attribute after 0x30</a:t>
            </a:r>
          </a:p>
          <a:p>
            <a:pPr>
              <a:defRPr sz="2000"/>
            </a:pPr>
            <a:r>
              <a:t>Use WinHex to search for Unicode string 'Kayak4' (Figure 16-11)</a:t>
            </a:r>
          </a:p>
          <a:p>
            <a:pPr>
              <a:defRPr sz="2000"/>
            </a:pPr>
            <a:r>
              <a:t>Scroll to FILE0 at offset 0000BC00</a:t>
            </a:r>
          </a:p>
          <a:p>
            <a:pPr>
              <a:defRPr sz="2000"/>
            </a:pPr>
            <a:r>
              <a:t>Drag down 38 hex bytes to find attribute 0x10 at 0000BC38</a:t>
            </a:r>
          </a:p>
          <a:p>
            <a:pPr>
              <a:defRPr sz="2000"/>
            </a:pPr>
            <a:r>
              <a:t>Drag down 60 hex bytes to locate attribute 0x30 at 0000BC98</a:t>
            </a:r>
          </a:p>
          <a:p>
            <a:pPr>
              <a:defRPr sz="2000"/>
            </a:pPr>
            <a:r>
              <a:t>Drag down 78 hex bytes to find attribute 0x80 at 0000BD10</a:t>
            </a:r>
          </a:p>
          <a:p>
            <a:pPr>
              <a:defRPr sz="2000"/>
            </a:pPr>
            <a:r>
              <a:t>Note: Windows 7/older systems may have two 0x30 attributes</a:t>
            </a:r>
          </a:p>
          <a:p>
            <a:pPr>
              <a:defRPr sz="2000"/>
            </a:pPr>
            <a:r>
              <a:t>Count 40 hex bytes from 0x80 start to data run at 0000BD50</a:t>
            </a:r>
          </a:p>
        </p:txBody>
      </p:sp>
    </p:spTree>
  </p:cSld>
  <p:clrMapOvr>
    <a:masterClrMapping/>
  </p:clrMapOvr>
</p:sld>
</file>

<file path=ppt/slides/slide3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Interpreting Attribute 0x80 Data Runs</a:t>
            </a:r>
          </a:p>
        </p:txBody>
      </p:sp>
      <p:sp>
        <p:nvSpPr>
          <p:cNvPr id="3" name="Subtitle 2"/>
          <p:cNvSpPr>
            <a:spLocks noGrp="1"/>
          </p:cNvSpPr>
          <p:nvPr>
            <p:ph type="subTitle" idx="1"/>
          </p:nvPr>
        </p:nvSpPr>
        <p:spPr/>
        <p:txBody>
          <a:bodyPr/>
          <a:lstStyle/>
          <a:p>
            <a:r>
              <a:t>Finding Attribute 0x80 an MFT Record</a:t>
            </a:r>
          </a:p>
        </p:txBody>
      </p:sp>
      <p:sp>
        <p:nvSpPr>
          <p:cNvPr id="4" name="Content Placeholder 3"/>
          <p:cNvSpPr>
            <a:spLocks noGrp="1"/>
          </p:cNvSpPr>
          <p:nvPr>
            <p:ph idx="10" sz="quarter"/>
          </p:nvPr>
        </p:nvSpPr>
        <p:spPr/>
        <p:txBody>
          <a:bodyPr>
            <a:normAutofit/>
          </a:bodyPr>
          <a:lstStyle/>
          <a:p>
            <a:pPr>
              <a:defRPr sz="2000"/>
            </a:pPr>
            <a:r>
              <a:t>Locate attribute 0x10 and 0x30 to determine the position of attribute 0x80.</a:t>
            </a:r>
          </a:p>
          <a:p>
            <a:pPr>
              <a:defRPr sz="2000"/>
            </a:pPr>
            <a:r>
              <a:t>Start at offset 0000BC00, scroll up to find FILE0 and click F.</a:t>
            </a:r>
          </a:p>
          <a:p>
            <a:pPr>
              <a:defRPr sz="2000"/>
            </a:pPr>
            <a:r>
              <a:t>Attribute 0x10 starts at 0000BC38 (drag down 38 hex bytes).</a:t>
            </a:r>
          </a:p>
          <a:p>
            <a:pPr>
              <a:defRPr sz="2000"/>
            </a:pPr>
            <a:r>
              <a:t>Attribute 0x30 starts at 0000BC98 (drag down 60 hex bytes from 0x10).</a:t>
            </a:r>
          </a:p>
          <a:p>
            <a:pPr>
              <a:defRPr sz="2000"/>
            </a:pPr>
            <a:r>
              <a:t>Attribute 0x80 starts at 0000BD10 (drag down 78 hex bytes from 0x30).</a:t>
            </a:r>
          </a:p>
          <a:p>
            <a:pPr>
              <a:defRPr sz="2000"/>
            </a:pPr>
            <a:r>
              <a:t>Count 40 hex bytes from 0000BD10 to reach data run start at 0000BD50.</a:t>
            </a:r>
          </a:p>
          <a:p>
            <a:pPr>
              <a:defRPr sz="2000"/>
            </a:pPr>
            <a:r>
              <a:t>Note: NTFS images from Windows 7 or older may have two 0x30 attributes; repeat step for 0x80.</a:t>
            </a:r>
          </a:p>
        </p:txBody>
      </p:sp>
    </p:spTree>
  </p:cSld>
  <p:clrMapOvr>
    <a:masterClrMapping/>
  </p:clrMapOvr>
</p:sld>
</file>

<file path=ppt/slides/slide3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Interpreting Attribute 0x80 Data Runs</a:t>
            </a:r>
          </a:p>
        </p:txBody>
      </p:sp>
      <p:sp>
        <p:nvSpPr>
          <p:cNvPr id="3" name="Subtitle 2"/>
          <p:cNvSpPr>
            <a:spLocks noGrp="1"/>
          </p:cNvSpPr>
          <p:nvPr>
            <p:ph type="subTitle" idx="1"/>
          </p:nvPr>
        </p:nvSpPr>
        <p:spPr/>
        <p:txBody>
          <a:bodyPr/>
          <a:lstStyle/>
          <a:p>
            <a:r>
              <a:t>Configuring Data Interpreter Options in WinHex</a:t>
            </a:r>
          </a:p>
        </p:txBody>
      </p:sp>
      <p:sp>
        <p:nvSpPr>
          <p:cNvPr id="4" name="Content Placeholder 3"/>
          <p:cNvSpPr>
            <a:spLocks noGrp="1"/>
          </p:cNvSpPr>
          <p:nvPr>
            <p:ph idx="10" sz="quarter"/>
          </p:nvPr>
        </p:nvSpPr>
        <p:spPr/>
        <p:txBody>
          <a:bodyPr>
            <a:normAutofit/>
          </a:bodyPr>
          <a:lstStyle/>
          <a:p>
            <a:pPr>
              <a:defRPr sz="2200"/>
            </a:pPr>
            <a:r>
              <a:t>Start WinHex, if necessary. If the Data Interpreter window doesn’t open, click View &gt; Show &gt; Data Interpreter.</a:t>
            </a:r>
          </a:p>
          <a:p>
            <a:pPr>
              <a:defRPr sz="2200"/>
            </a:pPr>
            <a:r>
              <a:t>Access Data Interpreter Options: Click Options &gt; Data Interpreter.</a:t>
            </a:r>
          </a:p>
          <a:p>
            <a:pPr>
              <a:defRPr sz="2200"/>
            </a:pPr>
            <a:r>
              <a:t>Configure Bit Settings: Select 8 bit, signed; 16 bit, signed; 24 bit, signed; and 3,2 bit, signed. Clear other selected check boxes.</a:t>
            </a:r>
          </a:p>
          <a:p>
            <a:pPr>
              <a:defRPr sz="2200"/>
            </a:pPr>
            <a:r>
              <a:t>Confirm Changes: Click OK and keep WinHex running for subsequent activities.</a:t>
            </a:r>
          </a:p>
        </p:txBody>
      </p:sp>
    </p:spTree>
  </p:cSld>
  <p:clrMapOvr>
    <a:masterClrMapping/>
  </p:clrMapOvr>
</p:sld>
</file>

<file path=ppt/slides/slide3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Interpreting Attribute 0x80 Data Runs</a:t>
            </a:r>
          </a:p>
        </p:txBody>
      </p:sp>
      <p:sp>
        <p:nvSpPr>
          <p:cNvPr id="3" name="Subtitle 2"/>
          <p:cNvSpPr>
            <a:spLocks noGrp="1"/>
          </p:cNvSpPr>
          <p:nvPr>
            <p:ph type="subTitle" idx="1"/>
          </p:nvPr>
        </p:nvSpPr>
        <p:spPr/>
        <p:txBody>
          <a:bodyPr/>
          <a:lstStyle/>
          <a:p>
            <a:r>
              <a:t>Calculating Data Runs</a:t>
            </a:r>
          </a:p>
        </p:txBody>
      </p:sp>
      <p:sp>
        <p:nvSpPr>
          <p:cNvPr id="4" name="Content Placeholder 3"/>
          <p:cNvSpPr>
            <a:spLocks noGrp="1"/>
          </p:cNvSpPr>
          <p:nvPr>
            <p:ph idx="10" sz="quarter"/>
          </p:nvPr>
        </p:nvSpPr>
        <p:spPr/>
        <p:txBody>
          <a:bodyPr>
            <a:normAutofit/>
          </a:bodyPr>
          <a:lstStyle/>
          <a:p>
            <a:pPr>
              <a:defRPr sz="2200"/>
            </a:pPr>
            <a:r>
              <a:t>Identify the MFT record's data run by locating the starting and ending cluster numbers.</a:t>
            </a:r>
          </a:p>
          <a:p>
            <a:pPr>
              <a:defRPr sz="2200"/>
            </a:pPr>
            <a:r>
              <a:t>Step 1: Determine the number of clusters by reading the 8-bit value at offset 0000BD51 (value: 11 clusters).</a:t>
            </a:r>
          </a:p>
          <a:p>
            <a:pPr>
              <a:defRPr sz="2200"/>
            </a:pPr>
            <a:r>
              <a:t>Step 2: Find the starting LCN at offset 0000BD52 (value: 179).</a:t>
            </a:r>
          </a:p>
          <a:p>
            <a:pPr>
              <a:defRPr sz="2200"/>
            </a:pPr>
            <a:r>
              <a:t>Step 3: Calculate the ending LCN by adding (number of clusters - 1) to the starting LCN: 179 + (11 - 1) = 189.</a:t>
            </a:r>
          </a:p>
        </p:txBody>
      </p:sp>
    </p:spTree>
  </p:cSld>
  <p:clrMapOvr>
    <a:masterClrMapping/>
  </p:clrMapOvr>
</p:sld>
</file>

<file path=ppt/slides/slide3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Interpreting Attribute 0x80 Data Runs</a:t>
            </a:r>
          </a:p>
        </p:txBody>
      </p:sp>
      <p:sp>
        <p:nvSpPr>
          <p:cNvPr id="3" name="Subtitle 2"/>
          <p:cNvSpPr>
            <a:spLocks noGrp="1"/>
          </p:cNvSpPr>
          <p:nvPr>
            <p:ph type="subTitle" idx="1"/>
          </p:nvPr>
        </p:nvSpPr>
        <p:spPr/>
        <p:txBody>
          <a:bodyPr/>
          <a:lstStyle/>
          <a:p>
            <a:r>
              <a:t>Calculating Data Runs</a:t>
            </a:r>
          </a:p>
        </p:txBody>
      </p:sp>
      <p:sp>
        <p:nvSpPr>
          <p:cNvPr id="4" name="Content Placeholder 3"/>
          <p:cNvSpPr>
            <a:spLocks noGrp="1"/>
          </p:cNvSpPr>
          <p:nvPr>
            <p:ph idx="10" sz="quarter"/>
          </p:nvPr>
        </p:nvSpPr>
        <p:spPr/>
        <p:txBody>
          <a:bodyPr>
            <a:normAutofit/>
          </a:bodyPr>
          <a:lstStyle/>
          <a:p>
            <a:pPr>
              <a:defRPr sz="2200"/>
            </a:pPr>
            <a:r>
              <a:t>To compute the ending logical cluster address for a data run:</a:t>
            </a:r>
          </a:p>
          <a:p>
            <a:pPr>
              <a:defRPr sz="2200"/>
            </a:pPr>
            <a:r>
              <a:t>Add the number of clusters (from Step 1) minus one cluster to the starting logical cluster address (from Step 2).</a:t>
            </a:r>
          </a:p>
          <a:p>
            <a:pPr lvl="1">
              <a:defRPr sz="2200"/>
            </a:pPr>
            <a:r>
              <a:t>Formula: Starting LCN + (Number of Clusters - 1) = Ending LCN</a:t>
            </a:r>
          </a:p>
          <a:p>
            <a:pPr lvl="1">
              <a:defRPr sz="2200"/>
            </a:pPr>
            <a:r>
              <a:t>Example: 179 (Starting LCN) + (11 - 1) = 189 (Ending LCN)</a:t>
            </a:r>
          </a:p>
          <a:p>
            <a:pPr>
              <a:defRPr sz="2200"/>
            </a:pPr>
            <a:r>
              <a:t>Important Note: Always subtract one cluster to avoid including an extra cluster from another file.</a:t>
            </a:r>
          </a:p>
        </p:txBody>
      </p:sp>
    </p:spTree>
  </p:cSld>
  <p:clrMapOvr>
    <a:masterClrMapping/>
  </p:clrMapOvr>
</p:sld>
</file>

<file path=ppt/slides/slide3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An Ethics Exercise</a:t>
            </a:r>
          </a:p>
        </p:txBody>
      </p:sp>
      <p:sp>
        <p:nvSpPr>
          <p:cNvPr id="3" name="Subtitle 2"/>
          <p:cNvSpPr>
            <a:spLocks noGrp="1"/>
          </p:cNvSpPr>
          <p:nvPr>
            <p:ph type="subTitle" idx="1"/>
          </p:nvPr>
        </p:nvSpPr>
        <p:spPr/>
        <p:txBody>
          <a:bodyPr/>
          <a:lstStyle/>
          <a:p>
            <a:r>
              <a:t>Carving Data Run Clusters Manually</a:t>
            </a:r>
          </a:p>
        </p:txBody>
      </p:sp>
      <p:sp>
        <p:nvSpPr>
          <p:cNvPr id="4" name="Content Placeholder 3"/>
          <p:cNvSpPr>
            <a:spLocks noGrp="1"/>
          </p:cNvSpPr>
          <p:nvPr>
            <p:ph idx="10" sz="quarter"/>
          </p:nvPr>
        </p:nvSpPr>
        <p:spPr/>
        <p:txBody>
          <a:bodyPr>
            <a:normAutofit/>
          </a:bodyPr>
          <a:lstStyle/>
          <a:p>
            <a:pPr>
              <a:defRPr sz="2200"/>
            </a:pPr>
            <a:r>
              <a:t>1. Open WinHex and navigate to Drive G: to access the entire drive.</a:t>
            </a:r>
          </a:p>
          <a:p>
            <a:pPr>
              <a:defRPr sz="2200"/>
            </a:pPr>
            <a:r>
              <a:t>2. Use 'Go To Sector' to position at cluster 179 (offset 000B3000) to mark the start of the data run.</a:t>
            </a:r>
          </a:p>
          <a:p>
            <a:pPr>
              <a:defRPr sz="2200"/>
            </a:pPr>
            <a:r>
              <a:t>3. Move to cluster 189 (offset 000BD000) and scroll to offset 000BDFFF to mark the end of the data run.</a:t>
            </a:r>
          </a:p>
          <a:p>
            <a:pPr>
              <a:defRPr sz="2200"/>
            </a:pPr>
            <a:r>
              <a:t>4. Use 'Copy Block' to save the carved file as Kayak4(1).jpg in your work folder.</a:t>
            </a:r>
          </a:p>
          <a:p>
            <a:pPr>
              <a:defRPr sz="2200"/>
            </a:pPr>
            <a:r>
              <a:t>5. Verify the recovered file in File Explorer to ensure successful carving.</a:t>
            </a:r>
          </a:p>
        </p:txBody>
      </p:sp>
    </p:spTree>
  </p:cSld>
  <p:clrMapOvr>
    <a:masterClrMapping/>
  </p:clrMapOvr>
</p:sld>
</file>

<file path=ppt/slides/slide3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An Ethics Exercise</a:t>
            </a:r>
          </a:p>
        </p:txBody>
      </p:sp>
      <p:sp>
        <p:nvSpPr>
          <p:cNvPr id="3" name="Subtitle 2"/>
          <p:cNvSpPr>
            <a:spLocks noGrp="1"/>
          </p:cNvSpPr>
          <p:nvPr>
            <p:ph type="subTitle" idx="1"/>
          </p:nvPr>
        </p:nvSpPr>
        <p:spPr/>
        <p:txBody>
          <a:bodyPr/>
          <a:lstStyle/>
          <a:p>
            <a:r>
              <a:t>Carving Data Run Clusters Manually</a:t>
            </a:r>
          </a:p>
        </p:txBody>
      </p:sp>
      <p:sp>
        <p:nvSpPr>
          <p:cNvPr id="4" name="Content Placeholder 3"/>
          <p:cNvSpPr>
            <a:spLocks noGrp="1"/>
          </p:cNvSpPr>
          <p:nvPr>
            <p:ph idx="10" sz="quarter"/>
          </p:nvPr>
        </p:nvSpPr>
        <p:spPr/>
        <p:txBody>
          <a:bodyPr>
            <a:normAutofit/>
          </a:bodyPr>
          <a:lstStyle/>
          <a:p>
            <a:pPr>
              <a:defRPr sz="2200"/>
            </a:pPr>
            <a:r>
              <a:t>In WinHex, navigate to Drive G: and use 'Go To Sector' to access cluster 179 (offset 000B3000).</a:t>
            </a:r>
          </a:p>
          <a:p>
            <a:pPr>
              <a:defRPr sz="2200"/>
            </a:pPr>
            <a:r>
              <a:t>Right-click the first byte of the Kayak4(1).jpg file to mark the beginning of the data run.</a:t>
            </a:r>
          </a:p>
          <a:p>
            <a:pPr>
              <a:defRPr sz="2200"/>
            </a:pPr>
            <a:r>
              <a:t>Navigate to cluster 189 (offset 000BD000) and scroll to offset 000BDFFF to mark the end of the data run.</a:t>
            </a:r>
          </a:p>
          <a:p>
            <a:pPr>
              <a:defRPr sz="2200"/>
            </a:pPr>
            <a:r>
              <a:t>Use 'Copy Block' to save the carved file as Kayak4(1).jpg in your work folder.</a:t>
            </a:r>
          </a:p>
          <a:p>
            <a:pPr>
              <a:defRPr sz="2200"/>
            </a:pPr>
            <a:r>
              <a:t>Verify the recovered file in File Explorer and exit WinHex.</a:t>
            </a:r>
          </a:p>
        </p:txBody>
      </p:sp>
    </p:spTree>
  </p:cSld>
  <p:clrMapOvr>
    <a:masterClrMapping/>
  </p:clrMapOvr>
</p:sld>
</file>

<file path=ppt/slides/slide3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Knowledge Check: An Ethics Exercise</a:t>
            </a:r>
          </a:p>
        </p:txBody>
      </p:sp>
      <p:sp>
        <p:nvSpPr>
          <p:cNvPr id="3" name="Content Placeholder 2"/>
          <p:cNvSpPr>
            <a:spLocks noGrp="1"/>
          </p:cNvSpPr>
          <p:nvPr>
            <p:ph idx="10" sz="quarter"/>
          </p:nvPr>
        </p:nvSpPr>
        <p:spPr/>
        <p:txBody>
          <a:bodyPr>
            <a:normAutofit/>
          </a:bodyPr>
          <a:lstStyle/>
          <a:p/>
          <a:p>
            <a:pPr>
              <a:defRPr b="1"/>
            </a:pPr>
            <a:r>
              <a:t>When analyzing the forensic image of Jim Shu's computer, what is the primary ethical concern that must be addressed before determining whether the data corruption was caused by malware or intentional destruction?</a:t>
            </a:r>
          </a:p>
          <a:p>
            <a:pPr lvl="1"/>
            <a:r>
              <a:t>A) Ensuring the integrity of the forensic image to prevent tampering</a:t>
            </a:r>
          </a:p>
          <a:p>
            <a:pPr lvl="1"/>
            <a:r>
              <a:t>B) Determining the exact type of malware present</a:t>
            </a:r>
          </a:p>
          <a:p>
            <a:pPr lvl="1"/>
            <a:r>
              <a:t>C) Identifying the source of the intellectual property data</a:t>
            </a:r>
          </a:p>
          <a:p>
            <a:pPr lvl="1"/>
            <a:r>
              <a:t>D) Calculating the financial impact of the data loss</a:t>
            </a:r>
          </a:p>
        </p:txBody>
      </p:sp>
      <p:sp>
        <p:nvSpPr>
          <p:cNvPr id="4" name="Text Placeholder 3"/>
          <p:cNvSpPr>
            <a:spLocks noGrp="1"/>
          </p:cNvSpPr>
          <p:nvPr>
            <p:ph type="body" idx="11" sz="quarter"/>
          </p:nvPr>
        </p:nvSpPr>
        <p:spPr/>
        <p:txBody>
          <a:bodyPr/>
          <a:lstStyle/>
          <a:p/>
          <a:p>
            <a:r>
              <a:t> Answer: A - The primary ethical concern is ensuring the integrity of the forensic image to prevent tampering, as this directly affects the reliability of the evidence and the validity of the conclusions drawn about the data corruption.</a:t>
            </a:r>
          </a:p>
        </p:txBody>
      </p:sp>
      <p:sp>
        <p:nvSpPr>
          <p:cNvPr id="5" name="Subtitle 4"/>
          <p:cNvSpPr>
            <a:spLocks noGrp="1"/>
          </p:cNvSpPr>
          <p:nvPr>
            <p:ph type="subTitle" idx="1"/>
          </p:nvPr>
        </p:nvSpPr>
        <p:spPr/>
        <p:txBody>
          <a:bodyPr/>
          <a:lstStyle/>
          <a:p>
            <a:r>
              <a:t>Let's Apply This!</a:t>
            </a:r>
          </a:p>
        </p:txBody>
      </p:sp>
    </p:spTree>
  </p:cSld>
  <p:clrMapOvr>
    <a:masterClrMapping/>
  </p:clrMapOvr>
</p:sld>
</file>

<file path=ppt/slides/slide3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Summary &amp; Key Takeaways</a:t>
            </a:r>
          </a:p>
        </p:txBody>
      </p:sp>
      <p:sp>
        <p:nvSpPr>
          <p:cNvPr id="3" name="Content Placeholder 2"/>
          <p:cNvSpPr>
            <a:spLocks noGrp="1"/>
          </p:cNvSpPr>
          <p:nvPr>
            <p:ph idx="10" sz="quarter"/>
          </p:nvPr>
        </p:nvSpPr>
        <p:spPr/>
        <p:txBody>
          <a:bodyPr>
            <a:normAutofit/>
          </a:bodyPr>
          <a:lstStyle/>
          <a:p>
            <a:pPr/>
            <a:r>
              <a:t>Data recovery requires meticulous attention to file system structures, such as MFT records and cluster allocation.</a:t>
            </a:r>
          </a:p>
          <a:p>
            <a:pPr/>
            <a:r>
              <a:t>Bit-shifting errors can cause data corruption, but they are often reversible through careful analysis and restoration techniques.</a:t>
            </a:r>
          </a:p>
          <a:p>
            <a:pPr/>
            <a:r>
              <a:t>Manual data carving is essential when standard recovery tools fail, requiring precise identification of data runs and cluster ranges.</a:t>
            </a:r>
          </a:p>
          <a:p>
            <a:pPr/>
            <a:r>
              <a:t>Configuring tools like WinHex with appropriate data interpreters ensures accurate analysis of file system attributes and metadata.</a:t>
            </a:r>
          </a:p>
          <a:p>
            <a:pPr/>
            <a:r>
              <a:t>Understanding NTFS attributes (e.g., 0x10, 0x30, 0x80) is critical for locating and recovering specific file data and metadata.</a:t>
            </a:r>
          </a:p>
        </p:txBody>
      </p:sp>
    </p:spTree>
  </p:cSld>
  <p:clrMapOvr>
    <a:masterClrMapping/>
  </p:clrMapOvr>
</p:sld>
</file>

<file path=ppt/slides/slide3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Questions?</a:t>
            </a:r>
          </a:p>
        </p:txBody>
      </p:sp>
    </p:spTree>
  </p:cSld>
  <p:clrMapOvr>
    <a:masterClrMapping/>
  </p:clrMapOvr>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Applying Ethics and Codes to Expert Witnesses</a:t>
            </a:r>
          </a:p>
        </p:txBody>
      </p:sp>
      <p:sp>
        <p:nvSpPr>
          <p:cNvPr id="3" name="Subtitle 2"/>
          <p:cNvSpPr>
            <a:spLocks noGrp="1"/>
          </p:cNvSpPr>
          <p:nvPr>
            <p:ph type="subTitle" idx="1"/>
          </p:nvPr>
        </p:nvSpPr>
        <p:spPr/>
        <p:txBody>
          <a:bodyPr/>
          <a:lstStyle/>
          <a:p>
            <a:r>
              <a:t>Forensics Examiners’ Roles in Testifying</a:t>
            </a:r>
          </a:p>
        </p:txBody>
      </p:sp>
      <p:sp>
        <p:nvSpPr>
          <p:cNvPr id="4" name="Content Placeholder 3"/>
          <p:cNvSpPr>
            <a:spLocks noGrp="1"/>
          </p:cNvSpPr>
          <p:nvPr>
            <p:ph idx="10" sz="quarter"/>
          </p:nvPr>
        </p:nvSpPr>
        <p:spPr/>
        <p:txBody>
          <a:bodyPr>
            <a:normAutofit/>
          </a:bodyPr>
          <a:lstStyle/>
          <a:p>
            <a:pPr>
              <a:defRPr sz="2000"/>
            </a:pPr>
            <a:r>
              <a:t>Expert witnesses can testify even if not present during the event or did not handle the data storage device personally.</a:t>
            </a:r>
          </a:p>
          <a:p>
            <a:pPr>
              <a:defRPr sz="2000"/>
            </a:pPr>
            <a:r>
              <a:t>Attorneys often seek experts to support their cases, with fees being secondary to case support.</a:t>
            </a:r>
          </a:p>
          <a:p>
            <a:pPr>
              <a:defRPr sz="2000"/>
            </a:pPr>
            <a:r>
              <a:t>Criticism of expert witnesses exists due to the ease of finding experts who can testify to almost any opinion.</a:t>
            </a:r>
          </a:p>
          <a:p>
            <a:pPr>
              <a:defRPr sz="2000"/>
            </a:pPr>
            <a:r>
              <a:t>Impartiality and potential for misconduct are concerns in expert testimony.</a:t>
            </a:r>
          </a:p>
          <a:p>
            <a:pPr>
              <a:defRPr sz="2000"/>
            </a:pPr>
            <a:r>
              <a:t>Attorneys should be cautious of experts who tailor opinions, as this may indicate bias or compromised credibility.</a:t>
            </a:r>
          </a:p>
          <a:p>
            <a:pPr>
              <a:defRPr sz="2000"/>
            </a:pPr>
            <a:r>
              <a:t>Discrediting an expert witness can also affect the attorney’s credibility.</a:t>
            </a:r>
          </a:p>
        </p:txBody>
      </p:sp>
    </p:spTree>
  </p:cSld>
  <p:clrMapOvr>
    <a:masterClrMapping/>
  </p:clrMapOvr>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Applying Ethics and Codes to Expert Witnesses</a:t>
            </a:r>
          </a:p>
        </p:txBody>
      </p:sp>
      <p:sp>
        <p:nvSpPr>
          <p:cNvPr id="3" name="Subtitle 2"/>
          <p:cNvSpPr>
            <a:spLocks noGrp="1"/>
          </p:cNvSpPr>
          <p:nvPr>
            <p:ph type="subTitle" idx="1"/>
          </p:nvPr>
        </p:nvSpPr>
        <p:spPr/>
        <p:txBody>
          <a:bodyPr/>
          <a:lstStyle/>
          <a:p>
            <a:r>
              <a:t>Considerations in Disqualification</a:t>
            </a:r>
          </a:p>
        </p:txBody>
      </p:sp>
      <p:sp>
        <p:nvSpPr>
          <p:cNvPr id="4" name="Content Placeholder 3"/>
          <p:cNvSpPr>
            <a:spLocks noGrp="1"/>
          </p:cNvSpPr>
          <p:nvPr>
            <p:ph idx="10" sz="quarter"/>
          </p:nvPr>
        </p:nvSpPr>
        <p:spPr/>
        <p:txBody>
          <a:bodyPr>
            <a:normAutofit/>
          </a:bodyPr>
          <a:lstStyle/>
          <a:p>
            <a:pPr>
              <a:defRPr sz="1800"/>
            </a:pPr>
            <a:r>
              <a:t>Disqualification is the process of excluding an expert witness from testifying due to violations of court rules or laws.</a:t>
            </a:r>
          </a:p>
          <a:p>
            <a:pPr>
              <a:defRPr sz="1800"/>
            </a:pPr>
            <a:r>
              <a:t>It is not typically punitive but can damage professional reputation and affect future career opportunities.</a:t>
            </a:r>
          </a:p>
          <a:p>
            <a:pPr>
              <a:defRPr sz="1800"/>
            </a:pPr>
            <a:r>
              <a:t>Disqualification based on ethical lapses can severely impact a career as an expert witness.</a:t>
            </a:r>
          </a:p>
          <a:p>
            <a:pPr>
              <a:defRPr sz="1800"/>
            </a:pPr>
            <a:r>
              <a:t>Opposing counsel may attempt to disqualify based on deviations from past opinions or perceived contradictions.</a:t>
            </a:r>
          </a:p>
          <a:p>
            <a:pPr>
              <a:defRPr sz="1800"/>
            </a:pPr>
            <a:r>
              <a:t>Testimony is on record and accessible to attorneys, making it crucial to explain changes in position with valid reasons.</a:t>
            </a:r>
          </a:p>
          <a:p>
            <a:pPr>
              <a:defRPr sz="1800"/>
            </a:pPr>
            <a:r>
              <a:t>Attorneys may contact experts to deter them from testifying, a practice known as 'conflicting out'.</a:t>
            </a:r>
          </a:p>
          <a:p>
            <a:pPr>
              <a:defRPr sz="1800"/>
            </a:pPr>
            <a:r>
              <a:t>Standard responses to such calls should include requirements for a client questionnaire and retainer to deter disqualification attempts.</a:t>
            </a:r>
          </a:p>
          <a:p>
            <a:pPr>
              <a:defRPr sz="1800"/>
            </a:pPr>
            <a:r>
              <a:t>Confidentiality agreements and review of confidential materials may influence disqualification decisions.</a:t>
            </a:r>
          </a:p>
          <a:p>
            <a:pPr>
              <a:defRPr sz="1800"/>
            </a:pPr>
            <a:r>
              <a:t>Courts consider factors like the nature of communications, confidentiality, and the presence of privileged information when determining disqualification.</a:t>
            </a:r>
          </a:p>
        </p:txBody>
      </p:sp>
    </p:spTree>
  </p:cSld>
  <p:clrMapOvr>
    <a:masterClrMapping/>
  </p:clrMapOvr>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Applying Ethics and Codes to Expert Witnesses</a:t>
            </a:r>
          </a:p>
        </p:txBody>
      </p:sp>
      <p:sp>
        <p:nvSpPr>
          <p:cNvPr id="3" name="Subtitle 2"/>
          <p:cNvSpPr>
            <a:spLocks noGrp="1"/>
          </p:cNvSpPr>
          <p:nvPr>
            <p:ph type="subTitle" idx="1"/>
          </p:nvPr>
        </p:nvSpPr>
        <p:spPr/>
        <p:txBody>
          <a:bodyPr/>
          <a:lstStyle/>
          <a:p>
            <a:r>
              <a:t>Considerations in Disqualification</a:t>
            </a:r>
          </a:p>
        </p:txBody>
      </p:sp>
      <p:sp>
        <p:nvSpPr>
          <p:cNvPr id="4" name="Content Placeholder 3"/>
          <p:cNvSpPr>
            <a:spLocks noGrp="1"/>
          </p:cNvSpPr>
          <p:nvPr>
            <p:ph idx="10" sz="quarter"/>
          </p:nvPr>
        </p:nvSpPr>
        <p:spPr/>
        <p:txBody>
          <a:bodyPr>
            <a:normAutofit/>
          </a:bodyPr>
          <a:lstStyle/>
          <a:p>
            <a:pPr>
              <a:defRPr sz="1800"/>
            </a:pPr>
            <a:r>
              <a:t>Legal standards for disqualification are derived from court decisions and include:</a:t>
            </a:r>
          </a:p>
          <a:p>
            <a:pPr>
              <a:defRPr sz="1800"/>
            </a:pPr>
            <a:r>
              <a:t>Factors considered by courts:</a:t>
            </a:r>
          </a:p>
          <a:p>
            <a:pPr lvl="1">
              <a:defRPr sz="1800"/>
            </a:pPr>
            <a:r>
              <a:t>Confidentiality of communications (e.g., whether discussions were confidential)</a:t>
            </a:r>
          </a:p>
          <a:p>
            <a:pPr lvl="1">
              <a:defRPr sz="1800"/>
            </a:pPr>
            <a:r>
              <a:t>Review of confidential materials or attorney work product</a:t>
            </a:r>
          </a:p>
          <a:p>
            <a:pPr lvl="1">
              <a:defRPr sz="1800"/>
            </a:pPr>
            <a:r>
              <a:t>Signing of confidentiality agreements</a:t>
            </a:r>
          </a:p>
          <a:p>
            <a:pPr lvl="1">
              <a:defRPr sz="1800"/>
            </a:pPr>
            <a:r>
              <a:t>Number and duration of discussions</a:t>
            </a:r>
          </a:p>
          <a:p>
            <a:pPr lvl="1">
              <a:defRPr sz="1800"/>
            </a:pPr>
            <a:r>
              <a:t>Type of documents reviewed (public vs. confidential)</a:t>
            </a:r>
          </a:p>
          <a:p>
            <a:pPr lvl="1">
              <a:defRPr sz="1800"/>
            </a:pPr>
            <a:r>
              <a:t>Nature of information shared (general vs. specific, including strategies)</a:t>
            </a:r>
          </a:p>
          <a:p>
            <a:pPr lvl="1">
              <a:defRPr sz="1800"/>
            </a:pPr>
            <a:r>
              <a:t>Time spent in communications</a:t>
            </a:r>
          </a:p>
          <a:p>
            <a:pPr lvl="1">
              <a:defRPr sz="1800"/>
            </a:pPr>
            <a:r>
              <a:t>Disclosure of confidential information by the expert</a:t>
            </a:r>
          </a:p>
          <a:p>
            <a:pPr lvl="1">
              <a:defRPr sz="1800"/>
            </a:pPr>
            <a:r>
              <a:t>Formal retention by the attorney</a:t>
            </a:r>
          </a:p>
          <a:p>
            <a:pPr lvl="1">
              <a:defRPr sz="1800"/>
            </a:pPr>
            <a:r>
              <a:t>Expert's concerns about retention</a:t>
            </a:r>
          </a:p>
          <a:p>
            <a:pPr lvl="1">
              <a:defRPr sz="1800"/>
            </a:pPr>
            <a:r>
              <a:t>Performance of services for the attorney</a:t>
            </a:r>
          </a:p>
          <a:p>
            <a:pPr lvl="1">
              <a:defRPr sz="1800"/>
            </a:pPr>
            <a:r>
              <a:t>Compensation provided to the expert</a:t>
            </a:r>
          </a:p>
          <a:p>
            <a:pPr>
              <a:defRPr sz="1800"/>
            </a:pPr>
            <a:r>
              <a:t>Case examples:</a:t>
            </a:r>
          </a:p>
          <a:p>
            <a:pPr lvl="1">
              <a:defRPr sz="1800"/>
            </a:pPr>
            <a:r>
              <a:t>Wang Laboratories, Inc. v. Toshiba Corp. (762 F. Supp. 1246 [E.D. Va. 1991])</a:t>
            </a:r>
          </a:p>
          <a:p>
            <a:pPr lvl="1">
              <a:defRPr sz="1800"/>
            </a:pPr>
            <a:r>
              <a:t>Hewlett-Packard Co. v. EMC Corp. (330 F. Supp. 2d 1087 [N.D. Cal. 2004])</a:t>
            </a:r>
          </a:p>
          <a:p>
            <a:pPr lvl="1">
              <a:defRPr sz="1800"/>
            </a:pPr>
            <a:r>
              <a:t>Tidemann v. Nadler Golf Car Sales, Inc. (224 F.3d 719 [7th Cir. 2000])</a:t>
            </a:r>
          </a:p>
        </p:txBody>
      </p:sp>
    </p:spTree>
  </p:cSld>
  <p:clrMapOvr>
    <a:masterClrMapping/>
  </p:clrMapOvr>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Applying Ethics and Codes to Expert Witnesses</a:t>
            </a:r>
          </a:p>
        </p:txBody>
      </p:sp>
      <p:sp>
        <p:nvSpPr>
          <p:cNvPr id="3" name="Subtitle 2"/>
          <p:cNvSpPr>
            <a:spLocks noGrp="1"/>
          </p:cNvSpPr>
          <p:nvPr>
            <p:ph type="subTitle" idx="1"/>
          </p:nvPr>
        </p:nvSpPr>
        <p:spPr/>
        <p:txBody>
          <a:bodyPr/>
          <a:lstStyle/>
          <a:p>
            <a:r>
              <a:t>Traps for Unwary Experts</a:t>
            </a:r>
          </a:p>
        </p:txBody>
      </p:sp>
      <p:sp>
        <p:nvSpPr>
          <p:cNvPr id="4" name="Content Placeholder 3"/>
          <p:cNvSpPr>
            <a:spLocks noGrp="1"/>
          </p:cNvSpPr>
          <p:nvPr>
            <p:ph idx="10" sz="quarter"/>
          </p:nvPr>
        </p:nvSpPr>
        <p:spPr/>
        <p:txBody>
          <a:bodyPr>
            <a:normAutofit/>
          </a:bodyPr>
          <a:lstStyle/>
          <a:p>
            <a:pPr>
              <a:defRPr sz="2000"/>
            </a:pPr>
            <a:r>
              <a:t>Avoid altering data or presenting false data.</a:t>
            </a:r>
          </a:p>
          <a:p>
            <a:pPr>
              <a:defRPr sz="2000"/>
            </a:pPr>
            <a:r>
              <a:t>Do not report work that wasn't done.</a:t>
            </a:r>
          </a:p>
          <a:p>
            <a:pPr>
              <a:defRPr sz="2000"/>
            </a:pPr>
            <a:r>
              <a:t>Do not ignore available contradictory data.</a:t>
            </a:r>
          </a:p>
          <a:p>
            <a:pPr>
              <a:defRPr sz="2000"/>
            </a:pPr>
            <a:r>
              <a:t>Do not perform work beyond your expertise or competence.</a:t>
            </a:r>
          </a:p>
          <a:p>
            <a:pPr>
              <a:defRPr sz="2000"/>
            </a:pPr>
            <a:r>
              <a:t>Avoid unauthorized influence from the retaining attorney (e.g., framing hypothetical questions is acceptable).</a:t>
            </a:r>
          </a:p>
          <a:p>
            <a:pPr>
              <a:defRPr sz="2000"/>
            </a:pPr>
            <a:r>
              <a:t>Do not accept assignments that cannot be completed within the allowed time.</a:t>
            </a:r>
          </a:p>
          <a:p>
            <a:pPr>
              <a:defRPr sz="2000"/>
            </a:pPr>
            <a:r>
              <a:t>Do not reach conclusions without complete research.</a:t>
            </a:r>
          </a:p>
          <a:p>
            <a:pPr>
              <a:defRPr sz="2000"/>
            </a:pPr>
            <a:r>
              <a:t>Report possible conflicts of interest.</a:t>
            </a:r>
          </a:p>
        </p:txBody>
      </p:sp>
    </p:spTree>
  </p:cSld>
  <p:clrMapOvr>
    <a:masterClrMapping/>
  </p:clrMapOvr>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Applying Ethics and Codes to Expert Witnesses</a:t>
            </a:r>
          </a:p>
        </p:txBody>
      </p:sp>
      <p:sp>
        <p:nvSpPr>
          <p:cNvPr id="3" name="Subtitle 2"/>
          <p:cNvSpPr>
            <a:spLocks noGrp="1"/>
          </p:cNvSpPr>
          <p:nvPr>
            <p:ph type="subTitle" idx="1"/>
          </p:nvPr>
        </p:nvSpPr>
        <p:spPr/>
        <p:txBody>
          <a:bodyPr/>
          <a:lstStyle/>
          <a:p>
            <a:r>
              <a:t>Traps for Unwary Experts</a:t>
            </a:r>
          </a:p>
        </p:txBody>
      </p:sp>
      <p:sp>
        <p:nvSpPr>
          <p:cNvPr id="4" name="Content Placeholder 3"/>
          <p:cNvSpPr>
            <a:spLocks noGrp="1"/>
          </p:cNvSpPr>
          <p:nvPr>
            <p:ph idx="10" sz="quarter"/>
          </p:nvPr>
        </p:nvSpPr>
        <p:spPr/>
        <p:txBody>
          <a:bodyPr>
            <a:normAutofit/>
          </a:bodyPr>
          <a:lstStyle/>
          <a:p>
            <a:pPr>
              <a:defRPr sz="1800"/>
            </a:pPr>
            <a:r>
              <a:t>Avoid obvious ethical errors, such as:</a:t>
            </a:r>
          </a:p>
          <a:p>
            <a:pPr>
              <a:defRPr sz="1800"/>
            </a:pPr>
            <a:r>
              <a:t>Don't alter data or present false data.</a:t>
            </a:r>
          </a:p>
          <a:p>
            <a:pPr>
              <a:defRPr sz="1800"/>
            </a:pPr>
            <a:r>
              <a:t>Don't report work that wasn't done.</a:t>
            </a:r>
          </a:p>
          <a:p>
            <a:pPr>
              <a:defRPr sz="1800"/>
            </a:pPr>
            <a:r>
              <a:t>Don't ignore available contradictory data.</a:t>
            </a:r>
          </a:p>
          <a:p>
            <a:pPr>
              <a:defRPr sz="1800"/>
            </a:pPr>
            <a:r>
              <a:t>Don't do work beyond your expertise or competence.</a:t>
            </a:r>
          </a:p>
          <a:p>
            <a:pPr>
              <a:defRPr sz="1800"/>
            </a:pPr>
            <a:r>
              <a:t>Don't allow the attorney who retained you to influence your opinion in an unauthorized way.</a:t>
            </a:r>
          </a:p>
          <a:p>
            <a:pPr lvl="1">
              <a:defRPr sz="1800"/>
            </a:pPr>
            <a:r>
              <a:t>Keep in mind that there are authorized points of influence, such as the attorney framing a hypothetical question for you or asking you to answer specific questions.</a:t>
            </a:r>
          </a:p>
          <a:p>
            <a:pPr>
              <a:defRPr sz="1800"/>
            </a:pPr>
            <a:r>
              <a:t>Don't accept an assignment if it can't be done reasonably in the allowed time.</a:t>
            </a:r>
          </a:p>
          <a:p>
            <a:pPr>
              <a:defRPr sz="1800"/>
            </a:pPr>
            <a:r>
              <a:t>Don't reach a conclusion before doing complete research.</a:t>
            </a:r>
          </a:p>
          <a:p>
            <a:pPr>
              <a:defRPr sz="1800"/>
            </a:pPr>
            <a:r>
              <a:t>Don't fail to report possible conflicts of interest.</a:t>
            </a:r>
          </a:p>
        </p:txBody>
      </p:sp>
    </p:spTree>
  </p:cSld>
  <p:clrMapOvr>
    <a:masterClrMapping/>
  </p:clrMapOvr>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Knowledge Check: Applying Ethics and Codes to Expert Witnesses</a:t>
            </a:r>
          </a:p>
        </p:txBody>
      </p:sp>
      <p:sp>
        <p:nvSpPr>
          <p:cNvPr id="3" name="Content Placeholder 2"/>
          <p:cNvSpPr>
            <a:spLocks noGrp="1"/>
          </p:cNvSpPr>
          <p:nvPr>
            <p:ph idx="10" sz="quarter"/>
          </p:nvPr>
        </p:nvSpPr>
        <p:spPr/>
        <p:txBody>
          <a:bodyPr>
            <a:normAutofit/>
          </a:bodyPr>
          <a:lstStyle/>
          <a:p/>
          <a:p>
            <a:pPr>
              <a:defRPr b="1"/>
            </a:pPr>
            <a:r>
              <a:t>Which of the following best describes the role of ethics in the context of expert witnesses?</a:t>
            </a:r>
          </a:p>
          <a:p>
            <a:pPr lvl="1"/>
            <a:r>
              <a:t>A) Ethics are primarily about following external rules set by licensing bodies, with little relevance to personal conduct.</a:t>
            </a:r>
          </a:p>
          <a:p>
            <a:pPr lvl="1"/>
            <a:r>
              <a:t>B) Ethics are internal standards that guide professionals to maintain self-respect and avoid biases, even when external rules are lacking.</a:t>
            </a:r>
          </a:p>
          <a:p>
            <a:pPr lvl="1"/>
            <a:r>
              <a:t>C) Ethics are only relevant when expert witnesses are required to testify in court, and not in other professional contexts.</a:t>
            </a:r>
          </a:p>
          <a:p>
            <a:pPr lvl="1"/>
            <a:r>
              <a:t>D) Ethics are secondary to legal obligations, and experts should focus solely on following the law.</a:t>
            </a:r>
          </a:p>
        </p:txBody>
      </p:sp>
      <p:sp>
        <p:nvSpPr>
          <p:cNvPr id="4" name="Text Placeholder 3"/>
          <p:cNvSpPr>
            <a:spLocks noGrp="1"/>
          </p:cNvSpPr>
          <p:nvPr>
            <p:ph type="body" idx="11" sz="quarter"/>
          </p:nvPr>
        </p:nvSpPr>
        <p:spPr/>
        <p:txBody>
          <a:bodyPr/>
          <a:lstStyle/>
          <a:p/>
          <a:p>
            <a:r>
              <a:t> Answer: B - The text emphasizes that ethics involve both internal standards and external rules, but highlights the importance of internal ethics, especially in professions without detailed codes like forensics. It also stresses controlling biases and maintaining self-respect, which aligns with option B.</a:t>
            </a:r>
          </a:p>
        </p:txBody>
      </p:sp>
      <p:sp>
        <p:nvSpPr>
          <p:cNvPr id="5" name="Subtitle 4"/>
          <p:cNvSpPr>
            <a:spLocks noGrp="1"/>
          </p:cNvSpPr>
          <p:nvPr>
            <p:ph type="subTitle" idx="1"/>
          </p:nvPr>
        </p:nvSpPr>
        <p:spPr/>
        <p:txBody>
          <a:bodyPr/>
          <a:lstStyle/>
          <a:p>
            <a:r>
              <a:t>Let's Apply This!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xcelsia Template" id="{40AD64EE-3C1D-B849-AA3C-FEAFBBF9A343}" vid="{837EBA87-D38D-494D-AF7C-3914FB9ACEC9}"/>
    </a:ext>
  </a:extLst>
</a:theme>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xcelsia Template" id="{40AD64EE-3C1D-B849-AA3C-FEAFBBF9A343}" vid="{837EBA87-D38D-494D-AF7C-3914FB9ACEC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d70a4a66-c4ba-45c2-9d8f-2bae85b085c4"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382D91C1503B3F49ADBA5A0469C768B1" ma:contentTypeVersion="10" ma:contentTypeDescription="Create a new document." ma:contentTypeScope="" ma:versionID="4003135b0ad4dd7240eff878933935bc">
  <xsd:schema xmlns:xsd="http://www.w3.org/2001/XMLSchema" xmlns:xs="http://www.w3.org/2001/XMLSchema" xmlns:p="http://schemas.microsoft.com/office/2006/metadata/properties" xmlns:ns3="d70a4a66-c4ba-45c2-9d8f-2bae85b085c4" targetNamespace="http://schemas.microsoft.com/office/2006/metadata/properties" ma:root="true" ma:fieldsID="56cfdfd0dfb13ab7d1ee7ce1235884dc" ns3:_="">
    <xsd:import namespace="d70a4a66-c4ba-45c2-9d8f-2bae85b085c4"/>
    <xsd:element name="properties">
      <xsd:complexType>
        <xsd:sequence>
          <xsd:element name="documentManagement">
            <xsd:complexType>
              <xsd:all>
                <xsd:element ref="ns3:MediaServiceDateTaken" minOccurs="0"/>
                <xsd:element ref="ns3:_activity" minOccurs="0"/>
                <xsd:element ref="ns3:MediaServiceMetadata" minOccurs="0"/>
                <xsd:element ref="ns3:MediaServiceFastMetadata" minOccurs="0"/>
                <xsd:element ref="ns3:MediaServiceSearchProperties" minOccurs="0"/>
                <xsd:element ref="ns3:MediaServiceObjectDetectorVersions" minOccurs="0"/>
                <xsd:element ref="ns3:MediaServiceSystemTags" minOccurs="0"/>
                <xsd:element ref="ns3:MediaServiceGenerationTime" minOccurs="0"/>
                <xsd:element ref="ns3:MediaServiceEventHashCode"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70a4a66-c4ba-45c2-9d8f-2bae85b085c4" elementFormDefault="qualified">
    <xsd:import namespace="http://schemas.microsoft.com/office/2006/documentManagement/types"/>
    <xsd:import namespace="http://schemas.microsoft.com/office/infopath/2007/PartnerControls"/>
    <xsd:element name="MediaServiceDateTaken" ma:index="8" nillable="true" ma:displayName="MediaServiceDateTaken" ma:hidden="true" ma:indexed="true" ma:internalName="MediaServiceDateTaken" ma:readOnly="true">
      <xsd:simpleType>
        <xsd:restriction base="dms:Text"/>
      </xsd:simpleType>
    </xsd:element>
    <xsd:element name="_activity" ma:index="9" nillable="true" ma:displayName="_activity" ma:hidden="true" ma:internalName="_activity">
      <xsd:simpleType>
        <xsd:restriction base="dms:Note"/>
      </xsd:simpleType>
    </xsd:element>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SearchProperties" ma:index="12" nillable="true" ma:displayName="MediaServiceSearchProperties" ma:hidden="true" ma:internalName="MediaServiceSearchProperties" ma:readOnly="true">
      <xsd:simpleType>
        <xsd:restriction base="dms:Note"/>
      </xsd:simpleType>
    </xsd:element>
    <xsd:element name="MediaServiceObjectDetectorVersions" ma:index="13" nillable="true" ma:displayName="MediaServiceObjectDetectorVersions" ma:hidden="true" ma:indexed="true" ma:internalName="MediaServiceObjectDetectorVersions" ma:readOnly="true">
      <xsd:simpleType>
        <xsd:restriction base="dms:Text"/>
      </xsd:simpleType>
    </xsd:element>
    <xsd:element name="MediaServiceSystemTags" ma:index="14" nillable="true" ma:displayName="MediaServiceSystemTags" ma:hidden="true" ma:internalName="MediaServiceSystemTags" ma:readOnly="true">
      <xsd:simpleType>
        <xsd:restriction base="dms:Note"/>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AEA402B-7E77-4C20-94B3-A36F5A583CFD}">
  <ds:schemaRefs>
    <ds:schemaRef ds:uri="http://purl.org/dc/elements/1.1/"/>
    <ds:schemaRef ds:uri="http://schemas.microsoft.com/office/infopath/2007/PartnerControls"/>
    <ds:schemaRef ds:uri="http://purl.org/dc/dcmitype/"/>
    <ds:schemaRef ds:uri="http://purl.org/dc/terms/"/>
    <ds:schemaRef ds:uri="http://schemas.microsoft.com/office/2006/documentManagement/types"/>
    <ds:schemaRef ds:uri="http://schemas.openxmlformats.org/package/2006/metadata/core-properties"/>
    <ds:schemaRef ds:uri="d70a4a66-c4ba-45c2-9d8f-2bae85b085c4"/>
    <ds:schemaRef ds:uri="http://schemas.microsoft.com/office/2006/metadata/properties"/>
    <ds:schemaRef ds:uri="http://www.w3.org/XML/1998/namespace"/>
  </ds:schemaRefs>
</ds:datastoreItem>
</file>

<file path=customXml/itemProps2.xml><?xml version="1.0" encoding="utf-8"?>
<ds:datastoreItem xmlns:ds="http://schemas.openxmlformats.org/officeDocument/2006/customXml" ds:itemID="{186AEA09-3B02-43DF-8374-7DAD729EB34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70a4a66-c4ba-45c2-9d8f-2bae85b085c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9B08D1E9-2934-4233-93BE-02D08DE5F8C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260</TotalTime>
  <Words>0</Words>
  <Application>Microsoft Office PowerPoint</Application>
  <PresentationFormat>Widescreen</PresentationFormat>
  <Paragraphs>0</Paragraphs>
  <Slides>0</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0</vt:i4>
      </vt:variant>
    </vt:vector>
  </HeadingPairs>
  <TitlesOfParts>
    <vt:vector size="4" baseType="lpstr">
      <vt:lpstr>Aptos</vt:lpstr>
      <vt:lpstr>Arial</vt:lpstr>
      <vt:lpstr>Calibri</vt:lpstr>
      <vt:lpstr>Office Theme</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Johan Sebastian Ramirez Vallejo</dc:creator>
  <cp:keywords/>
  <dc:description/>
  <cp:lastModifiedBy>Johan Sebastian Ramirez Vallejo</cp:lastModifiedBy>
  <cp:revision>73</cp:revision>
  <cp:lastPrinted>2024-03-07T22:50:54Z</cp:lastPrinted>
  <dcterms:created xsi:type="dcterms:W3CDTF">2025-07-12T04:25:30Z</dcterms:created>
  <dcterms:modified xsi:type="dcterms:W3CDTF">2025-07-13T16:03:54Z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0x010100382D91C1503B3F49ADBA5A0469C768B1</vt:lpwstr>
  </property>
</Properties>
</file>